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6"/>
  </p:notesMasterIdLst>
  <p:handoutMasterIdLst>
    <p:handoutMasterId r:id="rId57"/>
  </p:handoutMasterIdLst>
  <p:sldIdLst>
    <p:sldId id="263" r:id="rId2"/>
    <p:sldId id="264" r:id="rId3"/>
    <p:sldId id="358" r:id="rId4"/>
    <p:sldId id="266" r:id="rId5"/>
    <p:sldId id="267" r:id="rId6"/>
    <p:sldId id="314" r:id="rId7"/>
    <p:sldId id="315" r:id="rId8"/>
    <p:sldId id="359" r:id="rId9"/>
    <p:sldId id="268" r:id="rId10"/>
    <p:sldId id="328" r:id="rId11"/>
    <p:sldId id="269" r:id="rId12"/>
    <p:sldId id="271" r:id="rId13"/>
    <p:sldId id="272" r:id="rId14"/>
    <p:sldId id="273" r:id="rId15"/>
    <p:sldId id="312" r:id="rId16"/>
    <p:sldId id="319" r:id="rId17"/>
    <p:sldId id="360" r:id="rId18"/>
    <p:sldId id="275" r:id="rId19"/>
    <p:sldId id="345" r:id="rId20"/>
    <p:sldId id="331" r:id="rId21"/>
    <p:sldId id="313" r:id="rId22"/>
    <p:sldId id="317" r:id="rId23"/>
    <p:sldId id="283" r:id="rId24"/>
    <p:sldId id="284" r:id="rId25"/>
    <p:sldId id="351" r:id="rId26"/>
    <p:sldId id="355" r:id="rId27"/>
    <p:sldId id="290" r:id="rId28"/>
    <p:sldId id="356" r:id="rId29"/>
    <p:sldId id="354" r:id="rId30"/>
    <p:sldId id="293" r:id="rId31"/>
    <p:sldId id="294" r:id="rId32"/>
    <p:sldId id="295" r:id="rId33"/>
    <p:sldId id="300" r:id="rId34"/>
    <p:sldId id="301" r:id="rId35"/>
    <p:sldId id="303" r:id="rId36"/>
    <p:sldId id="304" r:id="rId37"/>
    <p:sldId id="305" r:id="rId38"/>
    <p:sldId id="357" r:id="rId39"/>
    <p:sldId id="361" r:id="rId40"/>
    <p:sldId id="306" r:id="rId41"/>
    <p:sldId id="307" r:id="rId42"/>
    <p:sldId id="308" r:id="rId43"/>
    <p:sldId id="309" r:id="rId44"/>
    <p:sldId id="329" r:id="rId45"/>
    <p:sldId id="362" r:id="rId46"/>
    <p:sldId id="346" r:id="rId47"/>
    <p:sldId id="347" r:id="rId48"/>
    <p:sldId id="348" r:id="rId49"/>
    <p:sldId id="349" r:id="rId50"/>
    <p:sldId id="350" r:id="rId51"/>
    <p:sldId id="326" r:id="rId52"/>
    <p:sldId id="363" r:id="rId53"/>
    <p:sldId id="337" r:id="rId54"/>
    <p:sldId id="265" r:id="rId55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808080"/>
    <a:srgbClr val="FFFFFF"/>
    <a:srgbClr val="FF3300"/>
    <a:srgbClr val="4F81BD"/>
    <a:srgbClr val="969696"/>
    <a:srgbClr val="E1F2F3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07" autoAdjust="0"/>
    <p:restoredTop sz="81705" autoAdjust="0"/>
  </p:normalViewPr>
  <p:slideViewPr>
    <p:cSldViewPr showGuides="1">
      <p:cViewPr>
        <p:scale>
          <a:sx n="75" d="100"/>
          <a:sy n="75" d="100"/>
        </p:scale>
        <p:origin x="-100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BB83AD5D-64D2-4A88-9139-74A0CA7CE57E}" type="datetimeFigureOut">
              <a:rPr lang="de-DE"/>
              <a:pPr>
                <a:defRPr/>
              </a:pPr>
              <a:t>03.07.2017</a:t>
            </a:fld>
            <a:endParaRPr lang="de-DE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C70616B-0F67-4E45-B1F1-04A5CE2725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955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fld id="{E65AA8C1-EE93-43D6-A451-D7F2AABD459D}" type="datetimeFigureOut">
              <a:rPr lang="de-DE"/>
              <a:pPr>
                <a:defRPr/>
              </a:pPr>
              <a:t>03.07.2017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fld id="{D35D483A-7F06-4028-AECC-6CD7E5F707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7187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de-DE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4BE095A-C994-4D93-AF7A-A43A8AD324C5}" type="slidenum">
              <a:rPr lang="de-DE" altLang="de-DE" smtClean="0">
                <a:latin typeface="Arial" pitchFamily="34" charset="0"/>
              </a:rPr>
              <a:pPr eaLnBrk="1" hangingPunct="1"/>
              <a:t>1</a:t>
            </a:fld>
            <a:endParaRPr lang="de-DE" alt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7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/>
          <p:cNvGraphicFramePr>
            <a:graphicFrameLocks noChangeAspect="1"/>
          </p:cNvGraphicFramePr>
          <p:nvPr userDrawn="1"/>
        </p:nvGraphicFramePr>
        <p:xfrm>
          <a:off x="7740650" y="5229225"/>
          <a:ext cx="140335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4" name="Image" r:id="rId3" imgW="1766857" imgH="1794286" progId="">
                  <p:embed/>
                </p:oleObj>
              </mc:Choice>
              <mc:Fallback>
                <p:oleObj name="Image" r:id="rId3" imgW="1766857" imgH="179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0575" b="9204"/>
                      <a:stretch>
                        <a:fillRect/>
                      </a:stretch>
                    </p:blipFill>
                    <p:spPr bwMode="auto">
                      <a:xfrm>
                        <a:off x="7740650" y="5229225"/>
                        <a:ext cx="1403350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A4_SW_120_ohne_Siege_transparent_ml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3838"/>
            <a:ext cx="82073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49725"/>
            <a:ext cx="6400800" cy="1489075"/>
          </a:xfrm>
        </p:spPr>
        <p:txBody>
          <a:bodyPr anchor="b"/>
          <a:lstStyle>
            <a:lvl1pPr marL="0" indent="0">
              <a:buFontTx/>
              <a:buNone/>
              <a:defRPr sz="2400" smtClean="0">
                <a:latin typeface="Verdana" pitchFamily="34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23655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1916113"/>
            <a:ext cx="7772400" cy="2017712"/>
          </a:xfrm>
        </p:spPr>
        <p:txBody>
          <a:bodyPr tIns="45720" bIns="45720"/>
          <a:lstStyle>
            <a:lvl1pPr>
              <a:defRPr sz="3600" smtClean="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D4C4E287-F54C-459C-A128-356BE43604EB}" type="datetime1">
              <a:rPr lang="de-DE" smtClean="0"/>
              <a:t>03.07.2017</a:t>
            </a:fld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C417D2E-A5F1-4F4F-A822-17A73C1AA78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5981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490FA-FF5E-48B0-A825-78B061550A70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E20AC-564A-4E6C-AEA8-AFBE66EB0AF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712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8987" cy="588010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6088" y="274638"/>
            <a:ext cx="6029325" cy="58801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97EFE-DA21-43B5-8320-CAE340C39BFC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F1274-16D1-46DF-819E-F82C9A78A57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6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00338" y="260350"/>
            <a:ext cx="4032250" cy="936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088" y="1628775"/>
            <a:ext cx="8229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A8157-78E4-425B-A9A4-7470028CF0CE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B54A1-5688-477F-B638-01B1AE31D87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500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308DD-3D80-4802-ABEE-325D5CF5A2A8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83E0A-5A6F-41C9-A426-92D127E2EE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471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1D681-3FE0-4B5A-A794-957CED8CC1A8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917A-77C8-43B3-80B1-934BF7EBA84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304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6088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7088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C216D-EDD0-4EB1-BB2F-71B4848C2E65}" type="datetime1">
              <a:rPr lang="de-DE" smtClean="0"/>
              <a:t>03.07.2017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994B7-E618-476C-BD23-343CA77DE92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7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23D29-7A88-4E70-860A-72173B5A6ED0}" type="datetime1">
              <a:rPr lang="de-DE" smtClean="0"/>
              <a:t>03.07.2017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73D9B-53AE-423A-878B-BBED9C4EA34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13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3D7D6-8EC6-4C78-885F-03FF3C194BE2}" type="datetime1">
              <a:rPr lang="de-DE" smtClean="0"/>
              <a:t>03.07.2017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72109-C9AE-4A39-AD99-317CE588A8A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86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2BE84-424E-4C98-86CB-1C896B3EEE6D}" type="datetime1">
              <a:rPr lang="de-DE" smtClean="0"/>
              <a:t>03.07.2017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376CA-3DB2-45C1-8143-5128F25E07D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981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72F01-2372-41F1-979F-9438FBAF398E}" type="datetime1">
              <a:rPr lang="de-DE" smtClean="0"/>
              <a:t>03.07.2017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B8E1A-97E9-46EB-A0A7-F940EEEF11D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654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79038-BD1A-4D06-A8F1-D634494FC033}" type="datetime1">
              <a:rPr lang="de-DE" smtClean="0"/>
              <a:t>03.07.2017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1A429-0DD0-4224-A46A-ED40297FCFB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627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 userDrawn="1"/>
        </p:nvGraphicFramePr>
        <p:xfrm>
          <a:off x="7740650" y="5229225"/>
          <a:ext cx="140335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" name="Image" r:id="rId15" imgW="1766857" imgH="1794286" progId="">
                  <p:embed/>
                </p:oleObj>
              </mc:Choice>
              <mc:Fallback>
                <p:oleObj name="Image" r:id="rId15" imgW="1766857" imgH="1794286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0575" b="9204"/>
                      <a:stretch>
                        <a:fillRect/>
                      </a:stretch>
                    </p:blipFill>
                    <p:spPr bwMode="auto">
                      <a:xfrm>
                        <a:off x="7740650" y="5229225"/>
                        <a:ext cx="1403350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73853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fld id="{B01B52AA-7331-41A9-8410-F181E0A40847}" type="datetime1">
              <a:rPr lang="de-DE" smtClean="0"/>
              <a:t>03.07.2017</a:t>
            </a:fld>
            <a:endParaRPr lang="de-DE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7744" y="6245225"/>
            <a:ext cx="453650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Multiple Imputation by Chained Equations (MICE)</a:t>
            </a:r>
            <a:endParaRPr lang="de-DE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6256" y="6245225"/>
            <a:ext cx="181054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72F0AFF-D91D-47F0-800A-BA6D85A9E42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32" name="Picture 9" descr="A4_SW_120_ohne_Siege_transparent_mll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3838"/>
            <a:ext cx="82073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260350"/>
            <a:ext cx="403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" rIns="91440" bIns="1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ikis.fu-berlin.de/display/fustat/Vom+Umgang+mit+fehlenden+Werten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932926"/>
            <a:ext cx="7772400" cy="2072138"/>
          </a:xfrm>
        </p:spPr>
        <p:txBody>
          <a:bodyPr/>
          <a:lstStyle/>
          <a:p>
            <a:r>
              <a:rPr lang="en-US" sz="2800" b="1" dirty="0" err="1">
                <a:latin typeface="+mn-lt"/>
              </a:rPr>
              <a:t>Fehlende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Daten</a:t>
            </a:r>
            <a:r>
              <a:rPr lang="en-US" sz="2800" b="1" dirty="0" smtClean="0">
                <a:latin typeface="+mn-lt"/>
              </a:rPr>
              <a:t>: </a:t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Multiple </a:t>
            </a:r>
            <a:r>
              <a:rPr lang="en-US" sz="2800" b="1" dirty="0">
                <a:latin typeface="+mn-lt"/>
              </a:rPr>
              <a:t>Imputation by </a:t>
            </a:r>
            <a:r>
              <a:rPr lang="en-US" sz="2800" b="1" dirty="0" smtClean="0">
                <a:latin typeface="+mn-lt"/>
              </a:rPr>
              <a:t>Chained Equations</a:t>
            </a:r>
            <a:r>
              <a:rPr lang="de-DE" sz="2800" b="1" dirty="0" smtClean="0">
                <a:latin typeface="+mn-lt"/>
              </a:rPr>
              <a:t/>
            </a:r>
            <a:br>
              <a:rPr lang="de-DE" sz="2800" b="1" dirty="0" smtClean="0">
                <a:latin typeface="+mn-lt"/>
              </a:rPr>
            </a:br>
            <a:r>
              <a:rPr lang="de-DE" sz="2800" b="1" dirty="0" smtClean="0">
                <a:latin typeface="+mn-lt"/>
              </a:rPr>
              <a:t/>
            </a:r>
            <a:br>
              <a:rPr lang="de-DE" sz="2800" b="1" dirty="0" smtClean="0">
                <a:latin typeface="+mn-lt"/>
              </a:rPr>
            </a:b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de-DE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04. Juli 2017</a:t>
            </a:r>
            <a:endParaRPr lang="de-DE" altLang="de-DE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3568" y="4365104"/>
            <a:ext cx="7989888" cy="2062103"/>
          </a:xfr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1600" dirty="0" smtClean="0">
                <a:latin typeface="+mn-lt"/>
              </a:rPr>
              <a:t>Seminar: Moderne </a:t>
            </a:r>
            <a:r>
              <a:rPr lang="de-DE" sz="1600" dirty="0">
                <a:latin typeface="+mn-lt"/>
              </a:rPr>
              <a:t>statistische Methoden in der Epidemiologie</a:t>
            </a:r>
            <a:endParaRPr lang="de-DE" sz="1600" dirty="0" smtClean="0"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err="1" smtClean="0">
                <a:latin typeface="+mn-lt"/>
              </a:rPr>
              <a:t>Sommersemester</a:t>
            </a:r>
            <a:r>
              <a:rPr lang="en-US" sz="1600" dirty="0" smtClean="0">
                <a:latin typeface="+mn-lt"/>
              </a:rPr>
              <a:t> 2017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err="1">
                <a:latin typeface="+mn-lt"/>
              </a:rPr>
              <a:t>Dozent</a:t>
            </a:r>
            <a:r>
              <a:rPr lang="en-US" sz="1600" dirty="0">
                <a:latin typeface="+mn-lt"/>
              </a:rPr>
              <a:t>: Dr. Michael Schomaker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dirty="0" smtClean="0"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err="1" smtClean="0">
                <a:latin typeface="+mn-lt"/>
              </a:rPr>
              <a:t>Präsentation</a:t>
            </a:r>
            <a:r>
              <a:rPr lang="en-US" sz="1600" dirty="0" smtClean="0">
                <a:latin typeface="+mn-lt"/>
              </a:rPr>
              <a:t>:</a:t>
            </a:r>
            <a:endParaRPr lang="en-US" sz="1600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1600" dirty="0" smtClean="0">
                <a:latin typeface="+mn-lt"/>
              </a:rPr>
              <a:t>Anna-Janina Stephan, MPH, Institut für Medizinische Informationsverarbeitung, Biometrie und Epidemiologie, LMU</a:t>
            </a:r>
          </a:p>
        </p:txBody>
      </p:sp>
      <p:pic>
        <p:nvPicPr>
          <p:cNvPr id="4100" name="Picture 4" descr="KORALogo-August2008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390525"/>
            <a:ext cx="15113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zur LMU-Startse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4450"/>
            <a:ext cx="9096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de-DE" sz="1600" dirty="0"/>
              <a:t>2. Multiple </a:t>
            </a:r>
            <a:r>
              <a:rPr lang="de-DE" sz="1600" dirty="0" err="1"/>
              <a:t>Imputation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2.2 Drei Schritte</a:t>
            </a: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592" y="1874441"/>
            <a:ext cx="76473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A8157-78E4-425B-A9A4-7470028CF0CE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83568" y="141277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Schritte</a:t>
            </a:r>
            <a:r>
              <a:rPr lang="en-US" dirty="0" smtClean="0"/>
              <a:t> </a:t>
            </a:r>
            <a:r>
              <a:rPr lang="en-US" dirty="0" err="1" smtClean="0"/>
              <a:t>multipler</a:t>
            </a:r>
            <a:r>
              <a:rPr lang="en-US" dirty="0" smtClean="0"/>
              <a:t> Imputation: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                        Imputation    -     </a:t>
            </a:r>
            <a:r>
              <a:rPr lang="en-US" dirty="0" err="1" smtClean="0"/>
              <a:t>Analyse</a:t>
            </a:r>
            <a:r>
              <a:rPr lang="en-US" dirty="0" smtClean="0"/>
              <a:t>  -   </a:t>
            </a:r>
            <a:r>
              <a:rPr lang="en-US" dirty="0" err="1" smtClean="0"/>
              <a:t>Zusammenführung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115616" y="4509120"/>
            <a:ext cx="69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Y</a:t>
            </a:r>
            <a:r>
              <a:rPr lang="de-DE" baseline="-25000" dirty="0" err="1" smtClean="0"/>
              <a:t>obs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27899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2. Multiple </a:t>
            </a:r>
            <a:r>
              <a:rPr lang="de-DE" sz="1600" dirty="0" err="1"/>
              <a:t>Imputation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2.2 Drei Schritte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46088" y="1484785"/>
                <a:ext cx="8229600" cy="4669954"/>
              </a:xfrm>
            </p:spPr>
            <p:txBody>
              <a:bodyPr/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1800" i="1" dirty="0" err="1" smtClean="0"/>
                  <a:t>Schritt</a:t>
                </a:r>
                <a:r>
                  <a:rPr lang="en-US" sz="1800" i="1" dirty="0" smtClean="0"/>
                  <a:t> 1</a:t>
                </a:r>
                <a:r>
                  <a:rPr lang="en-US" sz="1800" i="1" dirty="0"/>
                  <a:t>: </a:t>
                </a:r>
                <a:r>
                  <a:rPr lang="en-US" sz="1800" i="1" dirty="0" err="1" smtClean="0"/>
                  <a:t>Generiere</a:t>
                </a:r>
                <a:r>
                  <a:rPr lang="en-US" sz="1800" i="1" dirty="0" smtClean="0"/>
                  <a:t> </a:t>
                </a:r>
                <a:r>
                  <a:rPr lang="en-US" sz="1800" i="1" dirty="0" err="1" smtClean="0"/>
                  <a:t>mehrfach</a:t>
                </a:r>
                <a:r>
                  <a:rPr lang="en-US" sz="1800" i="1" dirty="0" smtClean="0"/>
                  <a:t> </a:t>
                </a:r>
                <a:r>
                  <a:rPr lang="en-US" sz="1800" i="1" dirty="0" err="1" smtClean="0"/>
                  <a:t>imputierte</a:t>
                </a:r>
                <a:r>
                  <a:rPr lang="en-US" sz="1800" i="1" dirty="0" smtClean="0"/>
                  <a:t> </a:t>
                </a:r>
                <a:r>
                  <a:rPr lang="en-US" sz="1800" i="1" dirty="0" err="1" smtClean="0"/>
                  <a:t>Datensätze</a:t>
                </a:r>
                <a:endParaRPr lang="en-US" sz="1800" i="1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US" sz="1600" dirty="0" smtClean="0"/>
              </a:p>
              <a:p>
                <a:pPr>
                  <a:spcAft>
                    <a:spcPts val="600"/>
                  </a:spcAft>
                </a:pPr>
                <a:r>
                  <a:rPr lang="en-US" sz="1600" i="1" dirty="0" smtClean="0"/>
                  <a:t>m </a:t>
                </a:r>
                <a:r>
                  <a:rPr lang="en-US" sz="1600" dirty="0" err="1" smtClean="0"/>
                  <a:t>unabhängig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voneinenader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simulierte</a:t>
                </a:r>
                <a:r>
                  <a:rPr lang="en-US" sz="1600" dirty="0" smtClean="0"/>
                  <a:t> Sets von </a:t>
                </a:r>
                <a:r>
                  <a:rPr lang="en-US" sz="1600" dirty="0" err="1" smtClean="0"/>
                  <a:t>Daten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ersetzen</a:t>
                </a:r>
                <a:r>
                  <a:rPr lang="en-US" sz="1600" dirty="0" smtClean="0"/>
                  <a:t> die </a:t>
                </a:r>
                <a:r>
                  <a:rPr lang="en-US" sz="1600" dirty="0" err="1" smtClean="0"/>
                  <a:t>fehlenden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Werte</a:t>
                </a:r>
                <a:endParaRPr lang="en-US" sz="1600" dirty="0" smtClean="0"/>
              </a:p>
              <a:p>
                <a:pPr>
                  <a:spcAft>
                    <a:spcPts val="600"/>
                  </a:spcAft>
                </a:pPr>
                <a:endParaRPr lang="en-US" sz="1600" dirty="0"/>
              </a:p>
              <a:p>
                <a:pPr>
                  <a:spcAft>
                    <a:spcPts val="600"/>
                  </a:spcAft>
                </a:pPr>
                <a:r>
                  <a:rPr lang="en-US" sz="1600" dirty="0" err="1" smtClean="0"/>
                  <a:t>Konstruktions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eines</a:t>
                </a:r>
                <a:r>
                  <a:rPr lang="en-US" sz="1600" dirty="0" smtClean="0"/>
                  <a:t> </a:t>
                </a:r>
                <a:r>
                  <a:rPr lang="en-US" sz="1600" b="1" dirty="0" err="1" smtClean="0"/>
                  <a:t>Imputationsmodells</a:t>
                </a:r>
                <a:r>
                  <a:rPr lang="en-US" sz="1600" b="1" dirty="0" smtClean="0"/>
                  <a:t> </a:t>
                </a:r>
              </a:p>
              <a:p>
                <a:pPr marL="400050" lvl="1" indent="0">
                  <a:spcAft>
                    <a:spcPts val="600"/>
                  </a:spcAft>
                  <a:buNone/>
                </a:pPr>
                <a:r>
                  <a:rPr lang="en-US" sz="1600" dirty="0" smtClean="0"/>
                  <a:t>Regression der </a:t>
                </a:r>
                <a:r>
                  <a:rPr lang="en-US" sz="1600" dirty="0" err="1" smtClean="0"/>
                  <a:t>unvollständigen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Variable </a:t>
                </a:r>
                <a:r>
                  <a:rPr lang="en-US" sz="1600" i="1" dirty="0" smtClean="0"/>
                  <a:t>z </a:t>
                </a:r>
                <a:r>
                  <a:rPr lang="en-US" sz="1600" dirty="0" smtClean="0"/>
                  <a:t>auf </a:t>
                </a:r>
                <a:r>
                  <a:rPr lang="en-US" sz="1600" dirty="0" err="1" smtClean="0"/>
                  <a:t>ein</a:t>
                </a:r>
                <a:r>
                  <a:rPr lang="en-US" sz="1600" dirty="0" smtClean="0"/>
                  <a:t> Set von </a:t>
                </a:r>
                <a:r>
                  <a:rPr lang="en-US" sz="1600" dirty="0" err="1" smtClean="0"/>
                  <a:t>Variablen</a:t>
                </a:r>
                <a:r>
                  <a:rPr lang="en-US" sz="1600" dirty="0" smtClean="0"/>
                  <a:t> </a:t>
                </a:r>
                <a:r>
                  <a:rPr lang="en-US" sz="1600" i="1" dirty="0" smtClean="0"/>
                  <a:t>x</a:t>
                </a:r>
                <a:r>
                  <a:rPr lang="en-US" sz="1600" baseline="-25000" dirty="0" smtClean="0"/>
                  <a:t>1</a:t>
                </a:r>
                <a:r>
                  <a:rPr lang="en-US" sz="1600" i="1" dirty="0"/>
                  <a:t>, x</a:t>
                </a:r>
                <a:r>
                  <a:rPr lang="en-US" sz="1600" baseline="-25000" dirty="0"/>
                  <a:t>2</a:t>
                </a:r>
                <a:r>
                  <a:rPr lang="en-US" sz="1600" i="1" dirty="0"/>
                  <a:t>, </a:t>
                </a:r>
                <a:r>
                  <a:rPr lang="en-US" sz="1600" dirty="0"/>
                  <a:t>. . . </a:t>
                </a:r>
                <a:r>
                  <a:rPr lang="en-US" sz="1600" i="1" dirty="0"/>
                  <a:t>, </a:t>
                </a:r>
                <a:r>
                  <a:rPr lang="en-US" sz="1600" i="1" dirty="0" err="1" smtClean="0"/>
                  <a:t>x</a:t>
                </a:r>
                <a:r>
                  <a:rPr lang="en-US" sz="1600" baseline="-25000" dirty="0" err="1" smtClean="0"/>
                  <a:t>k</a:t>
                </a:r>
                <a:r>
                  <a:rPr lang="en-US" sz="1600" i="1" dirty="0"/>
                  <a:t>,</a:t>
                </a:r>
                <a:r>
                  <a:rPr lang="en-US" sz="1600" dirty="0" smtClean="0"/>
                  <a:t> die </a:t>
                </a:r>
                <a:r>
                  <a:rPr lang="en-US" sz="1600" dirty="0" err="1" smtClean="0"/>
                  <a:t>vollständig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beobachtet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wurden</a:t>
                </a:r>
                <a:r>
                  <a:rPr lang="en-US" sz="1600" dirty="0" smtClean="0"/>
                  <a:t>. </a:t>
                </a:r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16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l-GR" sz="1600" b="1" i="1" dirty="0">
                            <a:latin typeface="Cambria Math"/>
                          </a:rPr>
                          <m:t>𝜷</m:t>
                        </m:r>
                      </m:e>
                    </m:acc>
                    <m:r>
                      <a:rPr lang="de-DE" sz="1600" b="1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/>
                  <a:t> = Set der </a:t>
                </a:r>
                <a:r>
                  <a:rPr lang="en-US" sz="1600" dirty="0" err="1" smtClean="0"/>
                  <a:t>geschätzten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Regressionsparameter</a:t>
                </a:r>
                <a:endParaRPr lang="en-US" sz="1600" dirty="0" smtClean="0"/>
              </a:p>
              <a:p>
                <a:pPr lvl="1">
                  <a:spcAft>
                    <a:spcPts val="600"/>
                  </a:spcAft>
                </a:pPr>
                <a:r>
                  <a:rPr lang="en-US" sz="1600" b="1" dirty="0" smtClean="0"/>
                  <a:t>V </a:t>
                </a:r>
                <a:r>
                  <a:rPr lang="en-US" sz="1600" dirty="0" smtClean="0"/>
                  <a:t>= </a:t>
                </a:r>
                <a:r>
                  <a:rPr lang="en-US" sz="1600" dirty="0" err="1" smtClean="0"/>
                  <a:t>Kovarianzmatrix</a:t>
                </a:r>
                <a:r>
                  <a:rPr lang="en-US" sz="1600" dirty="0" smtClean="0"/>
                  <a:t> 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l-GR" sz="1600" b="1" dirty="0" smtClean="0"/>
                  <a:t>β</a:t>
                </a:r>
                <a:r>
                  <a:rPr lang="en-US" sz="1600" b="1" baseline="30000" dirty="0"/>
                  <a:t>∗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= </a:t>
                </a:r>
                <a:r>
                  <a:rPr lang="en-US" sz="1600" dirty="0" err="1" smtClean="0"/>
                  <a:t>Zufallsziehung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aus</a:t>
                </a:r>
                <a:r>
                  <a:rPr lang="en-US" sz="1600" dirty="0" smtClean="0"/>
                  <a:t> der </a:t>
                </a:r>
                <a:r>
                  <a:rPr lang="en-US" sz="1600" dirty="0" err="1" smtClean="0"/>
                  <a:t>posterioren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Verteilung</a:t>
                </a:r>
                <a:r>
                  <a:rPr lang="en-US" sz="1600" dirty="0" smtClean="0"/>
                  <a:t> </a:t>
                </a:r>
              </a:p>
              <a:p>
                <a:pPr marL="457200" lvl="1" indent="0">
                  <a:spcAft>
                    <a:spcPts val="600"/>
                  </a:spcAft>
                  <a:buNone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       (</a:t>
                </a:r>
                <a:r>
                  <a:rPr lang="en-US" sz="1600" dirty="0" err="1" smtClean="0"/>
                  <a:t>aproximiert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durch</a:t>
                </a:r>
                <a:r>
                  <a:rPr lang="en-US" sz="1600" dirty="0" smtClean="0"/>
                  <a:t> </a:t>
                </a:r>
                <a:r>
                  <a:rPr lang="el-GR" sz="1600" b="1" dirty="0" smtClean="0"/>
                  <a:t>β</a:t>
                </a:r>
                <a:r>
                  <a:rPr lang="en-US" sz="1600" b="1" baseline="30000" dirty="0"/>
                  <a:t>∗</a:t>
                </a:r>
                <a:r>
                  <a:rPr lang="en-US" sz="1600" baseline="30000" dirty="0"/>
                  <a:t> </a:t>
                </a:r>
                <a:r>
                  <a:rPr lang="en-US" sz="1600" dirty="0"/>
                  <a:t>∼MVN(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1600" b="1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sz="1600" b="1" dirty="0"/>
                          <m:t>β</m:t>
                        </m:r>
                      </m:e>
                    </m:acc>
                  </m:oMath>
                </a14:m>
                <a:r>
                  <a:rPr lang="en-US" sz="1600" b="1" i="1" dirty="0"/>
                  <a:t>,</a:t>
                </a:r>
                <a:r>
                  <a:rPr lang="en-US" sz="1600" b="1" dirty="0"/>
                  <a:t>V</a:t>
                </a:r>
                <a:r>
                  <a:rPr lang="en-US" sz="1600" dirty="0" smtClean="0"/>
                  <a:t>))</a:t>
                </a:r>
                <a:endParaRPr lang="en-US" sz="1600" dirty="0"/>
              </a:p>
              <a:p>
                <a:pPr lvl="1">
                  <a:spcAft>
                    <a:spcPts val="600"/>
                  </a:spcAft>
                </a:pPr>
                <a:r>
                  <a:rPr lang="en-US" sz="1600" dirty="0" err="1" smtClean="0"/>
                  <a:t>Imputationen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für</a:t>
                </a:r>
                <a:r>
                  <a:rPr lang="en-US" sz="1600" dirty="0" smtClean="0"/>
                  <a:t> </a:t>
                </a:r>
                <a:r>
                  <a:rPr lang="en-US" sz="1600" i="1" dirty="0" smtClean="0"/>
                  <a:t>z = </a:t>
                </a:r>
                <a:r>
                  <a:rPr lang="en-US" sz="1600" dirty="0" err="1"/>
                  <a:t>Zufallsziehung</a:t>
                </a:r>
                <a:r>
                  <a:rPr lang="en-US" sz="1600" dirty="0"/>
                  <a:t> </a:t>
                </a:r>
                <a:r>
                  <a:rPr lang="en-US" sz="1600" dirty="0" err="1"/>
                  <a:t>aus</a:t>
                </a:r>
                <a:r>
                  <a:rPr lang="en-US" sz="1600" dirty="0"/>
                  <a:t> der </a:t>
                </a:r>
                <a:r>
                  <a:rPr lang="en-US" sz="1600" dirty="0" err="1"/>
                  <a:t>posterioren</a:t>
                </a:r>
                <a:r>
                  <a:rPr lang="en-US" sz="1600" dirty="0"/>
                  <a:t> </a:t>
                </a:r>
                <a:r>
                  <a:rPr lang="en-US" sz="1600" dirty="0" err="1" smtClean="0"/>
                  <a:t>prädiktiven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Verteilung</a:t>
                </a:r>
                <a:r>
                  <a:rPr lang="en-US" sz="1600" dirty="0" smtClean="0"/>
                  <a:t> </a:t>
                </a:r>
              </a:p>
              <a:p>
                <a:pPr marL="457200" lvl="1" indent="0">
                  <a:spcAft>
                    <a:spcPts val="600"/>
                  </a:spcAft>
                  <a:buNone/>
                </a:pPr>
                <a:r>
                  <a:rPr lang="en-US" sz="1600" dirty="0" smtClean="0"/>
                  <a:t>                                  von </a:t>
                </a:r>
                <a:r>
                  <a:rPr lang="en-US" sz="1600" i="1" dirty="0"/>
                  <a:t>z </a:t>
                </a:r>
                <a:r>
                  <a:rPr lang="en-US" sz="1600" dirty="0" err="1" smtClean="0"/>
                  <a:t>mit</a:t>
                </a:r>
                <a:r>
                  <a:rPr lang="en-US" sz="1600" dirty="0" smtClean="0"/>
                  <a:t> </a:t>
                </a:r>
                <a:r>
                  <a:rPr lang="el-GR" sz="1600" dirty="0"/>
                  <a:t>β</a:t>
                </a:r>
                <a:r>
                  <a:rPr lang="de-DE" sz="1600" baseline="30000" dirty="0"/>
                  <a:t>∗</a:t>
                </a:r>
                <a:r>
                  <a:rPr lang="de-DE" sz="1600" dirty="0"/>
                  <a:t> </a:t>
                </a:r>
                <a:r>
                  <a:rPr lang="de-DE" sz="1600" dirty="0" smtClean="0"/>
                  <a:t>und der passenden Wahrscheinlichkeitsverteilung</a:t>
                </a:r>
                <a:r>
                  <a:rPr lang="en-US" sz="1600" dirty="0" smtClean="0"/>
                  <a:t>. 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088" y="1484785"/>
                <a:ext cx="8229600" cy="4669954"/>
              </a:xfrm>
              <a:blipFill rotWithShape="1">
                <a:blip r:embed="rId2"/>
                <a:stretch>
                  <a:fillRect l="-593" t="-653" r="-1037" b="-24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76FBE-82B6-49EB-ADE9-C3A0CBD0247A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820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2. Multiple </a:t>
            </a:r>
            <a:r>
              <a:rPr lang="de-DE" sz="1600" dirty="0" err="1"/>
              <a:t>Imputation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2.2 Drei Schritte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i="1" dirty="0" err="1" smtClean="0"/>
              <a:t>Schritt</a:t>
            </a:r>
            <a:r>
              <a:rPr lang="en-US" sz="1800" i="1" dirty="0" smtClean="0"/>
              <a:t> </a:t>
            </a:r>
            <a:r>
              <a:rPr lang="en-US" sz="1800" i="1" dirty="0"/>
              <a:t>2</a:t>
            </a:r>
            <a:r>
              <a:rPr lang="en-US" sz="1800" dirty="0"/>
              <a:t>: </a:t>
            </a:r>
            <a:r>
              <a:rPr lang="en-US" sz="1800" i="1" dirty="0" err="1" smtClean="0"/>
              <a:t>Analyse</a:t>
            </a:r>
            <a:r>
              <a:rPr lang="en-US" sz="1800" i="1" dirty="0" smtClean="0"/>
              <a:t>  der </a:t>
            </a:r>
            <a:r>
              <a:rPr lang="en-US" sz="1800" i="1" dirty="0" err="1" smtClean="0"/>
              <a:t>imputierten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Datensätze</a:t>
            </a:r>
            <a:endParaRPr lang="en-US" sz="1800" i="1" dirty="0" smtClean="0"/>
          </a:p>
          <a:p>
            <a:pPr marL="0" indent="0">
              <a:buNone/>
            </a:pP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600" i="1" dirty="0" smtClean="0"/>
              <a:t>m</a:t>
            </a:r>
            <a:r>
              <a:rPr lang="en-US" sz="1600" dirty="0" smtClean="0"/>
              <a:t> separate complete-case </a:t>
            </a:r>
            <a:r>
              <a:rPr lang="en-US" sz="1600" dirty="0" err="1" smtClean="0"/>
              <a:t>Analysen</a:t>
            </a:r>
            <a:r>
              <a:rPr lang="en-US" sz="16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1600" i="1" dirty="0" smtClean="0"/>
              <a:t>m</a:t>
            </a:r>
            <a:r>
              <a:rPr lang="en-US" sz="1600" dirty="0" smtClean="0"/>
              <a:t> </a:t>
            </a:r>
            <a:r>
              <a:rPr lang="en-US" sz="1600" dirty="0" err="1" smtClean="0"/>
              <a:t>Regressionskoeffizienten</a:t>
            </a:r>
            <a:r>
              <a:rPr lang="en-US" sz="1600" dirty="0"/>
              <a:t> </a:t>
            </a:r>
            <a:r>
              <a:rPr lang="en-US" sz="1600" dirty="0" smtClean="0"/>
              <a:t>und </a:t>
            </a:r>
            <a:r>
              <a:rPr lang="en-US" sz="1600" dirty="0" err="1" smtClean="0"/>
              <a:t>Varianz-Kovarianz-Matrizen</a:t>
            </a:r>
            <a:r>
              <a:rPr lang="en-US" sz="1600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 smtClean="0">
                <a:sym typeface="Wingdings" panose="05000000000000000000" pitchFamily="2" charset="2"/>
              </a:rPr>
              <a:t>       </a:t>
            </a:r>
            <a:r>
              <a:rPr lang="de-DE" sz="1600" i="1" dirty="0">
                <a:sym typeface="Wingdings" panose="05000000000000000000" pitchFamily="2" charset="2"/>
              </a:rPr>
              <a:t>m</a:t>
            </a:r>
            <a:r>
              <a:rPr lang="de-DE" sz="1600" i="1" dirty="0" smtClean="0"/>
              <a:t> </a:t>
            </a:r>
            <a:r>
              <a:rPr lang="de-DE" sz="1600" dirty="0" smtClean="0"/>
              <a:t>unterschiedliche Ergebnisse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FEBCD5-E133-40AC-BFD8-5B0E747866A5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018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2. Multiple </a:t>
            </a:r>
            <a:r>
              <a:rPr lang="de-DE" sz="1600" dirty="0" err="1"/>
              <a:t>Imputation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2.2 Drei Schritte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1800" i="1" dirty="0" smtClean="0"/>
                  <a:t>Schritt 3</a:t>
                </a:r>
                <a:r>
                  <a:rPr lang="en-US" sz="1800" dirty="0"/>
                  <a:t>: </a:t>
                </a:r>
                <a:r>
                  <a:rPr lang="en-US" sz="1800" i="1" dirty="0" err="1" smtClean="0"/>
                  <a:t>Kombination</a:t>
                </a:r>
                <a:r>
                  <a:rPr lang="en-US" sz="1800" i="1" dirty="0" smtClean="0"/>
                  <a:t> der </a:t>
                </a:r>
                <a:r>
                  <a:rPr lang="en-US" sz="1800" i="1" dirty="0" err="1" smtClean="0"/>
                  <a:t>Schätzer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 smtClean="0"/>
                  <a:t>Rubin’s </a:t>
                </a:r>
                <a:r>
                  <a:rPr lang="en-US" sz="1600" dirty="0" err="1" smtClean="0"/>
                  <a:t>Regeln</a:t>
                </a:r>
                <a:endParaRPr lang="en-US" sz="16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1600" b="1" i="1" smtClean="0">
                            <a:latin typeface="Cambria Math"/>
                          </a:rPr>
                          <m:t> </m:t>
                        </m:r>
                        <m:r>
                          <a:rPr lang="el-GR" sz="1600" b="1" i="1" smtClean="0">
                            <a:latin typeface="Cambria Math"/>
                          </a:rPr>
                          <m:t>𝜽</m:t>
                        </m:r>
                      </m:e>
                    </m:acc>
                  </m:oMath>
                </a14:m>
                <a:r>
                  <a:rPr lang="en-US" sz="1600" i="1" baseline="-25000" dirty="0"/>
                  <a:t>j </a:t>
                </a:r>
                <a:r>
                  <a:rPr lang="en-US" sz="1600" i="1" baseline="-25000" dirty="0" smtClean="0"/>
                  <a:t> </a:t>
                </a:r>
                <a:r>
                  <a:rPr lang="en-US" sz="1600" i="1" dirty="0" smtClean="0"/>
                  <a:t>=</a:t>
                </a:r>
                <a:r>
                  <a:rPr lang="en-US" sz="1600" i="1" baseline="-25000" dirty="0" smtClean="0"/>
                  <a:t> </a:t>
                </a:r>
                <a:r>
                  <a:rPr lang="en-US" sz="1600" dirty="0" err="1" smtClean="0"/>
                  <a:t>interessierender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Schätzer</a:t>
                </a:r>
                <a:r>
                  <a:rPr lang="en-US" sz="1600" dirty="0" smtClean="0"/>
                  <a:t> (</a:t>
                </a:r>
                <a:r>
                  <a:rPr lang="en-US" sz="1600" dirty="0" err="1" smtClean="0"/>
                  <a:t>z.B</a:t>
                </a:r>
                <a:r>
                  <a:rPr lang="en-US" sz="1600" dirty="0" smtClean="0"/>
                  <a:t>. </a:t>
                </a:r>
                <a:r>
                  <a:rPr lang="en-US" sz="1600" dirty="0" err="1" smtClean="0"/>
                  <a:t>Regressionskoeffizient</a:t>
                </a:r>
                <a:r>
                  <a:rPr lang="en-US" sz="1600" dirty="0" smtClean="0"/>
                  <a:t>) </a:t>
                </a:r>
                <a:r>
                  <a:rPr lang="en-US" sz="1600" dirty="0" err="1" smtClean="0"/>
                  <a:t>aus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dem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imputierten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Datensatz</a:t>
                </a:r>
                <a:r>
                  <a:rPr lang="en-US" sz="1600" dirty="0" smtClean="0"/>
                  <a:t> j (</a:t>
                </a:r>
                <a:r>
                  <a:rPr lang="en-US" sz="1600" b="1" dirty="0" err="1" smtClean="0"/>
                  <a:t>Analysemodell</a:t>
                </a:r>
                <a:r>
                  <a:rPr lang="en-US" sz="1600" dirty="0" smtClean="0"/>
                  <a:t>)</a:t>
                </a:r>
                <a:endParaRPr lang="en-US" sz="1600" dirty="0"/>
              </a:p>
              <a:p>
                <a:pPr>
                  <a:lnSpc>
                    <a:spcPct val="150000"/>
                  </a:lnSpc>
                </a:pPr>
                <a:r>
                  <a:rPr lang="en-US" sz="1600" dirty="0" err="1" smtClean="0"/>
                  <a:t>Kombinierter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Schätzer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sz="1600" b="1" i="1">
                            <a:latin typeface="Cambria Math"/>
                          </a:rPr>
                          <m:t> </m:t>
                        </m:r>
                        <m:r>
                          <a:rPr lang="el-GR" sz="1600" b="1" i="1">
                            <a:latin typeface="Cambria Math"/>
                          </a:rPr>
                          <m:t>𝜽</m:t>
                        </m:r>
                      </m:e>
                    </m:acc>
                  </m:oMath>
                </a14:m>
                <a:r>
                  <a:rPr lang="en-US" sz="1600" b="1" i="1" dirty="0" smtClean="0"/>
                  <a:t> </a:t>
                </a:r>
                <a:r>
                  <a:rPr lang="en-US" sz="1600" i="1" dirty="0" smtClean="0"/>
                  <a:t>= </a:t>
                </a:r>
                <a:r>
                  <a:rPr lang="de-DE" sz="1600" dirty="0" smtClean="0"/>
                  <a:t>Durchschnitt der einzelnen Schätzer:</a:t>
                </a:r>
                <a:endParaRPr lang="de-DE" sz="16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6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AF022-4A05-4B56-88C2-F7278FBC9587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7112"/>
            <a:ext cx="22479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9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2. Multiple </a:t>
            </a:r>
            <a:r>
              <a:rPr lang="de-DE" sz="1600" dirty="0" err="1"/>
              <a:t>Imputation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2.3 Rubins Regeln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46088" y="1484785"/>
                <a:ext cx="8229600" cy="4669954"/>
              </a:xfrm>
            </p:spPr>
            <p:txBody>
              <a:bodyPr/>
              <a:lstStyle/>
              <a:p>
                <a:r>
                  <a:rPr lang="en-US" sz="2000" dirty="0" err="1" smtClean="0"/>
                  <a:t>Bestandteile</a:t>
                </a:r>
                <a:r>
                  <a:rPr lang="en-US" sz="2000" dirty="0" smtClean="0"/>
                  <a:t> der </a:t>
                </a:r>
                <a:r>
                  <a:rPr lang="en-US" sz="2000" dirty="0" err="1" smtClean="0"/>
                  <a:t>Gesamtvarianz</a:t>
                </a:r>
                <a:r>
                  <a:rPr lang="en-US" sz="2000" dirty="0" smtClean="0"/>
                  <a:t> von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sz="2000" b="1" i="0">
                            <a:latin typeface="Cambria Math"/>
                          </a:rPr>
                          <m:t> </m:t>
                        </m:r>
                        <m:r>
                          <a:rPr lang="el-GR" sz="2000" b="1" i="1">
                            <a:latin typeface="Cambria Math"/>
                          </a:rPr>
                          <m:t>𝜽</m:t>
                        </m:r>
                      </m:e>
                    </m:acc>
                  </m:oMath>
                </a14:m>
                <a:r>
                  <a:rPr lang="en-US" sz="2000" b="1" i="1" dirty="0" smtClean="0"/>
                  <a:t> </a:t>
                </a:r>
              </a:p>
              <a:p>
                <a:pPr lvl="1"/>
                <a:r>
                  <a:rPr lang="de-DE" sz="1800" dirty="0" smtClean="0"/>
                  <a:t>Varianz innerhalb der </a:t>
                </a:r>
                <a:r>
                  <a:rPr lang="de-DE" sz="1800" dirty="0" err="1" smtClean="0"/>
                  <a:t>Imputation</a:t>
                </a:r>
                <a:r>
                  <a:rPr lang="de-DE" sz="1800" dirty="0" smtClean="0"/>
                  <a:t> (</a:t>
                </a:r>
                <a:r>
                  <a:rPr lang="de-DE" sz="1800" dirty="0" err="1" smtClean="0"/>
                  <a:t>within</a:t>
                </a:r>
                <a:r>
                  <a:rPr lang="de-DE" sz="1800" dirty="0" smtClean="0"/>
                  <a:t>)</a:t>
                </a:r>
                <a:endParaRPr lang="de-DE" sz="1800" b="1" dirty="0" smtClean="0"/>
              </a:p>
              <a:p>
                <a:endParaRPr lang="de-DE" sz="2000" b="1" dirty="0" smtClean="0"/>
              </a:p>
              <a:p>
                <a:pPr marL="457200" lvl="1" indent="0">
                  <a:buNone/>
                </a:pPr>
                <a:r>
                  <a:rPr lang="en-US" sz="1800" b="1" dirty="0" smtClean="0"/>
                  <a:t>                                                     </a:t>
                </a:r>
                <a:r>
                  <a:rPr lang="en-US" sz="1800" dirty="0" smtClean="0"/>
                  <a:t>(</a:t>
                </a:r>
                <a:r>
                  <a:rPr lang="en-US" sz="1800" b="1" dirty="0" err="1" smtClean="0"/>
                  <a:t>W</a:t>
                </a:r>
                <a:r>
                  <a:rPr lang="en-US" sz="1800" i="1" dirty="0" err="1" smtClean="0"/>
                  <a:t>j</a:t>
                </a:r>
                <a:r>
                  <a:rPr lang="en-US" sz="1800" i="1" dirty="0" smtClean="0"/>
                  <a:t> </a:t>
                </a:r>
                <a:r>
                  <a:rPr lang="en-US" sz="1800" dirty="0"/>
                  <a:t>= </a:t>
                </a:r>
                <a:r>
                  <a:rPr lang="en-US" sz="1800" dirty="0" err="1"/>
                  <a:t>geschätzte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Varianz</a:t>
                </a:r>
                <a:r>
                  <a:rPr lang="en-US" sz="1800" dirty="0"/>
                  <a:t> von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sz="1800" b="1" i="1">
                            <a:latin typeface="Cambria Math"/>
                          </a:rPr>
                          <m:t> </m:t>
                        </m:r>
                        <m:r>
                          <a:rPr lang="el-GR" sz="1800" b="1" i="1">
                            <a:latin typeface="Cambria Math"/>
                          </a:rPr>
                          <m:t>𝜽</m:t>
                        </m:r>
                      </m:e>
                    </m:acc>
                  </m:oMath>
                </a14:m>
                <a:r>
                  <a:rPr lang="en-US" sz="1800" b="1" i="1" baseline="-25000" dirty="0"/>
                  <a:t>j </a:t>
                </a:r>
                <a:r>
                  <a:rPr lang="en-US" sz="1800" b="1" i="1" baseline="30000" dirty="0" smtClean="0"/>
                  <a:t>)</a:t>
                </a:r>
                <a:endParaRPr lang="en-US" sz="1800" baseline="30000" dirty="0"/>
              </a:p>
              <a:p>
                <a:pPr lvl="1"/>
                <a:endParaRPr lang="de-DE" sz="1800" dirty="0" smtClean="0"/>
              </a:p>
              <a:p>
                <a:pPr lvl="1"/>
                <a:r>
                  <a:rPr lang="de-DE" sz="1800" dirty="0" smtClean="0"/>
                  <a:t>Varianz zwischen den </a:t>
                </a:r>
                <a:r>
                  <a:rPr lang="de-DE" sz="1800" dirty="0" err="1" smtClean="0"/>
                  <a:t>Imputationen</a:t>
                </a:r>
                <a:r>
                  <a:rPr lang="de-DE" sz="1800" dirty="0" smtClean="0"/>
                  <a:t> (</a:t>
                </a:r>
                <a:r>
                  <a:rPr lang="de-DE" sz="1800" dirty="0" err="1" smtClean="0"/>
                  <a:t>between</a:t>
                </a:r>
                <a:r>
                  <a:rPr lang="de-DE" sz="1800" dirty="0" smtClean="0"/>
                  <a:t>)</a:t>
                </a:r>
              </a:p>
              <a:p>
                <a:pPr lvl="1"/>
                <a:endParaRPr lang="de-DE" sz="1800" dirty="0" smtClean="0"/>
              </a:p>
              <a:p>
                <a:pPr lvl="1"/>
                <a:endParaRPr lang="it-IT" sz="1800" dirty="0" smtClean="0"/>
              </a:p>
              <a:p>
                <a:endParaRPr lang="en-US" sz="2000" dirty="0" smtClean="0"/>
              </a:p>
              <a:p>
                <a:r>
                  <a:rPr lang="en-US" sz="2000" dirty="0" err="1" smtClean="0"/>
                  <a:t>Kombinierter</a:t>
                </a:r>
                <a:r>
                  <a:rPr lang="en-US" sz="2000" dirty="0" smtClean="0"/>
                  <a:t> </a:t>
                </a:r>
                <a:r>
                  <a:rPr lang="en-US" sz="2000" dirty="0" err="1"/>
                  <a:t>Schätzer</a:t>
                </a:r>
                <a:r>
                  <a:rPr lang="en-US" sz="2000" dirty="0"/>
                  <a:t>:</a:t>
                </a:r>
              </a:p>
              <a:p>
                <a:endParaRPr lang="it-IT" sz="2000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088" y="1484785"/>
                <a:ext cx="8229600" cy="4669954"/>
              </a:xfrm>
              <a:blipFill rotWithShape="1">
                <a:blip r:embed="rId2"/>
                <a:stretch>
                  <a:fillRect l="-593" t="-6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E84C3A-F6AE-44ED-A4F3-B3892A33B1A3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99"/>
          <a:stretch/>
        </p:blipFill>
        <p:spPr bwMode="auto">
          <a:xfrm>
            <a:off x="1331639" y="2245828"/>
            <a:ext cx="3063647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2" b="14247"/>
          <a:stretch/>
        </p:blipFill>
        <p:spPr bwMode="auto">
          <a:xfrm>
            <a:off x="1331639" y="3717032"/>
            <a:ext cx="4117282" cy="52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15" y="5010348"/>
            <a:ext cx="362880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0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2. Multiple </a:t>
            </a:r>
            <a:r>
              <a:rPr lang="de-DE" sz="1600" dirty="0" err="1"/>
              <a:t>Imputation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2.3 Rubins Regeln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Die </a:t>
            </a:r>
            <a:r>
              <a:rPr lang="en-US" sz="2400" dirty="0" err="1" smtClean="0">
                <a:sym typeface="Wingdings" panose="05000000000000000000" pitchFamily="2" charset="2"/>
              </a:rPr>
              <a:t>kombinierte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Varianz-Kovarianzmatrix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beinhaltet</a:t>
            </a:r>
            <a:endParaRPr lang="en-US" sz="2400" dirty="0">
              <a:sym typeface="Wingdings" panose="05000000000000000000" pitchFamily="2" charset="2"/>
            </a:endParaRPr>
          </a:p>
          <a:p>
            <a:pPr marL="685800" lvl="1">
              <a:spcAft>
                <a:spcPts val="600"/>
              </a:spcAft>
              <a:buFontTx/>
              <a:buChar char="-"/>
            </a:pPr>
            <a:r>
              <a:rPr lang="en-US" sz="2000" dirty="0" err="1" smtClean="0">
                <a:ea typeface="+mn-ea"/>
                <a:cs typeface="+mn-cs"/>
              </a:rPr>
              <a:t>Unsicherheit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bezüglich</a:t>
            </a:r>
            <a:r>
              <a:rPr lang="en-US" sz="2000" dirty="0" smtClean="0">
                <a:ea typeface="+mn-ea"/>
                <a:cs typeface="+mn-cs"/>
              </a:rPr>
              <a:t> der </a:t>
            </a:r>
            <a:r>
              <a:rPr lang="en-US" sz="2000" dirty="0" err="1" smtClean="0">
                <a:ea typeface="+mn-ea"/>
                <a:cs typeface="+mn-cs"/>
              </a:rPr>
              <a:t>Ergebnisse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aus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jedem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einzelnen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imputierten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Datensatz</a:t>
            </a:r>
            <a:r>
              <a:rPr lang="en-US" sz="2000" dirty="0" smtClean="0">
                <a:ea typeface="+mn-ea"/>
                <a:cs typeface="+mn-cs"/>
              </a:rPr>
              <a:t> (</a:t>
            </a:r>
            <a:r>
              <a:rPr lang="en-US" sz="2000" b="1" dirty="0" smtClean="0">
                <a:ea typeface="+mn-ea"/>
                <a:cs typeface="+mn-cs"/>
              </a:rPr>
              <a:t>W</a:t>
            </a:r>
            <a:r>
              <a:rPr lang="en-US" sz="2000" dirty="0" smtClean="0">
                <a:ea typeface="+mn-ea"/>
                <a:cs typeface="+mn-cs"/>
              </a:rPr>
              <a:t>)</a:t>
            </a:r>
          </a:p>
          <a:p>
            <a:pPr marL="685800" lvl="1">
              <a:spcAft>
                <a:spcPts val="600"/>
              </a:spcAft>
              <a:buFontTx/>
              <a:buChar char="-"/>
            </a:pPr>
            <a:r>
              <a:rPr lang="en-US" sz="2000" dirty="0" err="1" smtClean="0">
                <a:ea typeface="+mn-ea"/>
                <a:cs typeface="+mn-cs"/>
              </a:rPr>
              <a:t>Unsicherheit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aufgrund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fehlender</a:t>
            </a:r>
            <a:r>
              <a:rPr lang="en-US" sz="2000" dirty="0" smtClean="0">
                <a:ea typeface="+mn-ea"/>
                <a:cs typeface="+mn-cs"/>
              </a:rPr>
              <a:t> Information (</a:t>
            </a:r>
            <a:r>
              <a:rPr lang="en-US" sz="2000" b="1" dirty="0" smtClean="0">
                <a:ea typeface="+mn-ea"/>
                <a:cs typeface="+mn-cs"/>
              </a:rPr>
              <a:t>B</a:t>
            </a:r>
            <a:r>
              <a:rPr lang="en-US" sz="2000" dirty="0" smtClean="0">
                <a:ea typeface="+mn-ea"/>
                <a:cs typeface="+mn-cs"/>
              </a:rPr>
              <a:t>)</a:t>
            </a:r>
            <a:endParaRPr lang="en-US" sz="2000" dirty="0">
              <a:ea typeface="+mn-ea"/>
              <a:cs typeface="+mn-cs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800" dirty="0" smtClean="0"/>
          </a:p>
          <a:p>
            <a:pPr>
              <a:spcAft>
                <a:spcPts val="600"/>
              </a:spcAft>
            </a:pPr>
            <a:endParaRPr lang="en-US" sz="1800" dirty="0" smtClean="0"/>
          </a:p>
          <a:p>
            <a:pPr>
              <a:spcAft>
                <a:spcPts val="600"/>
              </a:spcAft>
            </a:pPr>
            <a:endParaRPr lang="en-US" sz="1800" dirty="0"/>
          </a:p>
          <a:p>
            <a:pPr marL="0" lvl="1" indent="0">
              <a:spcAft>
                <a:spcPts val="600"/>
              </a:spcAft>
              <a:buNone/>
            </a:pPr>
            <a:r>
              <a:rPr lang="en-US" sz="2400" dirty="0" err="1" smtClean="0"/>
              <a:t>Einfache</a:t>
            </a:r>
            <a:r>
              <a:rPr lang="en-US" sz="2400" dirty="0" smtClean="0"/>
              <a:t> Imputation: </a:t>
            </a:r>
            <a:r>
              <a:rPr lang="en-US" sz="2400" b="1" dirty="0" smtClean="0"/>
              <a:t>B </a:t>
            </a:r>
            <a:r>
              <a:rPr lang="en-US" sz="2400" dirty="0" err="1" smtClean="0"/>
              <a:t>wird</a:t>
            </a:r>
            <a:r>
              <a:rPr lang="en-US" sz="2400" dirty="0" smtClean="0"/>
              <a:t>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erfasst</a:t>
            </a:r>
            <a:r>
              <a:rPr lang="en-US" sz="2400" dirty="0"/>
              <a:t> </a:t>
            </a:r>
            <a:endParaRPr lang="en-US" sz="2400" dirty="0" smtClean="0"/>
          </a:p>
          <a:p>
            <a:pPr marL="342900" lvl="1" indent="-342900">
              <a:spcAft>
                <a:spcPts val="600"/>
              </a:spcAft>
              <a:buFont typeface="Wingdings"/>
              <a:buChar char="à"/>
            </a:pPr>
            <a:r>
              <a:rPr lang="en-US" sz="2400" dirty="0" err="1" smtClean="0">
                <a:sym typeface="Wingdings" panose="05000000000000000000" pitchFamily="2" charset="2"/>
              </a:rPr>
              <a:t>zu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kleine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Standardfehler</a:t>
            </a: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5378B9-1653-45C9-8755-A69F36691F4B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7" name="Pfeil nach links und rechts 6"/>
          <p:cNvSpPr/>
          <p:nvPr/>
        </p:nvSpPr>
        <p:spPr>
          <a:xfrm>
            <a:off x="3921660" y="3645024"/>
            <a:ext cx="1296144" cy="432048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46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2. Multiple </a:t>
            </a:r>
            <a:r>
              <a:rPr lang="de-DE" sz="1600" dirty="0" err="1"/>
              <a:t>Imputation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2.3 Rubins Regeln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 smtClean="0"/>
              <a:t>Kombinierbar</a:t>
            </a:r>
            <a:r>
              <a:rPr lang="en-US" sz="1800" dirty="0" smtClean="0"/>
              <a:t> </a:t>
            </a:r>
            <a:r>
              <a:rPr lang="en-US" sz="1800" dirty="0" err="1" smtClean="0"/>
              <a:t>mit</a:t>
            </a:r>
            <a:r>
              <a:rPr lang="en-US" sz="1800" dirty="0" smtClean="0"/>
              <a:t> Rubin’s Rules: </a:t>
            </a:r>
            <a:r>
              <a:rPr lang="en-US" sz="1800" dirty="0" err="1" smtClean="0"/>
              <a:t>Schätzer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err="1" smtClean="0"/>
              <a:t>Nicht</a:t>
            </a:r>
            <a:r>
              <a:rPr lang="en-US" sz="1800" dirty="0" smtClean="0"/>
              <a:t> </a:t>
            </a:r>
            <a:r>
              <a:rPr lang="en-US" sz="1800" dirty="0" err="1" smtClean="0"/>
              <a:t>kombinierbar</a:t>
            </a:r>
            <a:r>
              <a:rPr lang="en-US" sz="1800" dirty="0" smtClean="0"/>
              <a:t> </a:t>
            </a:r>
            <a:r>
              <a:rPr lang="en-US" sz="1800" dirty="0" err="1"/>
              <a:t>mit</a:t>
            </a:r>
            <a:r>
              <a:rPr lang="en-US" sz="1800" dirty="0"/>
              <a:t> Rubin’s Rules: </a:t>
            </a:r>
            <a:endParaRPr lang="en-US" sz="1800" dirty="0" smtClean="0"/>
          </a:p>
          <a:p>
            <a:pPr lvl="1"/>
            <a:r>
              <a:rPr lang="en-US" sz="1800" dirty="0" err="1" smtClean="0"/>
              <a:t>Statistiken</a:t>
            </a:r>
            <a:r>
              <a:rPr lang="en-US" sz="1800" dirty="0" smtClean="0"/>
              <a:t> die </a:t>
            </a:r>
            <a:r>
              <a:rPr lang="en-US" sz="1800" dirty="0" err="1" smtClean="0"/>
              <a:t>keine</a:t>
            </a:r>
            <a:r>
              <a:rPr lang="en-US" sz="1800" dirty="0" smtClean="0"/>
              <a:t> </a:t>
            </a:r>
            <a:r>
              <a:rPr lang="en-US" sz="1800" dirty="0" err="1" smtClean="0"/>
              <a:t>Schätzer</a:t>
            </a:r>
            <a:r>
              <a:rPr lang="en-US" sz="1800" dirty="0" smtClean="0"/>
              <a:t> </a:t>
            </a:r>
            <a:r>
              <a:rPr lang="en-US" sz="1800" dirty="0" err="1" smtClean="0"/>
              <a:t>sind</a:t>
            </a:r>
            <a:r>
              <a:rPr lang="en-US" sz="1800" dirty="0" smtClean="0"/>
              <a:t> (</a:t>
            </a:r>
            <a:r>
              <a:rPr lang="en-US" sz="1800" dirty="0" err="1" smtClean="0"/>
              <a:t>z.B</a:t>
            </a:r>
            <a:r>
              <a:rPr lang="en-US" sz="1800" dirty="0" smtClean="0"/>
              <a:t>. </a:t>
            </a:r>
            <a:r>
              <a:rPr lang="en-US" sz="1800" dirty="0" err="1" smtClean="0"/>
              <a:t>Maße</a:t>
            </a:r>
            <a:r>
              <a:rPr lang="en-US" sz="1800" dirty="0" smtClean="0"/>
              <a:t> </a:t>
            </a:r>
            <a:r>
              <a:rPr lang="en-US" sz="1800" dirty="0" err="1" smtClean="0"/>
              <a:t>für</a:t>
            </a:r>
            <a:r>
              <a:rPr lang="en-US" sz="1800" dirty="0" smtClean="0"/>
              <a:t> die </a:t>
            </a:r>
            <a:r>
              <a:rPr lang="en-US" sz="1800" dirty="0" err="1" smtClean="0"/>
              <a:t>Evidenzstärke</a:t>
            </a:r>
            <a:r>
              <a:rPr lang="en-US" sz="1800" dirty="0" smtClean="0"/>
              <a:t>) </a:t>
            </a:r>
            <a:endParaRPr lang="en-US" sz="1800" dirty="0">
              <a:sym typeface="Wingdings" panose="05000000000000000000" pitchFamily="2" charset="2"/>
            </a:endParaRPr>
          </a:p>
          <a:p>
            <a:pPr lvl="1"/>
            <a:r>
              <a:rPr lang="en-US" sz="1800" dirty="0" err="1" smtClean="0">
                <a:sym typeface="Wingdings" panose="05000000000000000000" pitchFamily="2" charset="2"/>
              </a:rPr>
              <a:t>Statistiken</a:t>
            </a:r>
            <a:r>
              <a:rPr lang="en-US" sz="1800" dirty="0" smtClean="0">
                <a:sym typeface="Wingdings" panose="05000000000000000000" pitchFamily="2" charset="2"/>
              </a:rPr>
              <a:t>, </a:t>
            </a:r>
            <a:r>
              <a:rPr lang="en-US" sz="1800" dirty="0" err="1" smtClean="0">
                <a:sym typeface="Wingdings" panose="05000000000000000000" pitchFamily="2" charset="2"/>
              </a:rPr>
              <a:t>deren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Werte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sich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mit</a:t>
            </a:r>
            <a:r>
              <a:rPr lang="en-US" sz="1800" dirty="0" smtClean="0">
                <a:sym typeface="Wingdings" panose="05000000000000000000" pitchFamily="2" charset="2"/>
              </a:rPr>
              <a:t> der </a:t>
            </a:r>
            <a:r>
              <a:rPr lang="en-US" sz="1800" dirty="0" err="1" smtClean="0">
                <a:sym typeface="Wingdings" panose="05000000000000000000" pitchFamily="2" charset="2"/>
              </a:rPr>
              <a:t>Stichprobengröße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systematisch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ändern</a:t>
            </a:r>
            <a:endParaRPr lang="en-US" sz="1800" dirty="0" smtClean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578127-D372-4476-8B95-05DFAC237387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2"/>
          <a:stretch/>
        </p:blipFill>
        <p:spPr bwMode="auto">
          <a:xfrm>
            <a:off x="251520" y="3645024"/>
            <a:ext cx="8678040" cy="24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9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</a:pPr>
            <a:r>
              <a:rPr lang="de-DE" sz="3600" dirty="0" smtClean="0"/>
              <a:t>3. </a:t>
            </a:r>
            <a:r>
              <a:rPr lang="de-DE" sz="3600" dirty="0"/>
              <a:t>Multiple </a:t>
            </a:r>
            <a:r>
              <a:rPr lang="de-DE" sz="3600" dirty="0" err="1" smtClean="0"/>
              <a:t>Imputation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err="1" smtClean="0"/>
              <a:t>by</a:t>
            </a:r>
            <a:r>
              <a:rPr lang="de-DE" sz="3600" dirty="0" smtClean="0"/>
              <a:t> </a:t>
            </a:r>
            <a:r>
              <a:rPr lang="de-DE" sz="3600" dirty="0" err="1" smtClean="0"/>
              <a:t>Chained</a:t>
            </a:r>
            <a:r>
              <a:rPr lang="de-DE" sz="3600" dirty="0" smtClean="0"/>
              <a:t> </a:t>
            </a:r>
            <a:r>
              <a:rPr lang="de-DE" sz="3600" dirty="0" err="1" smtClean="0"/>
              <a:t>Equations</a:t>
            </a:r>
            <a:r>
              <a:rPr lang="de-DE" sz="3600" dirty="0" smtClean="0"/>
              <a:t> (MICE) </a:t>
            </a:r>
            <a:endParaRPr lang="de-DE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8308DD-3D80-4802-ABEE-325D5CF5A2A8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83E0A-5A6F-41C9-A426-92D127E2EEBA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87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4032250" cy="936625"/>
          </a:xfrm>
        </p:spPr>
        <p:txBody>
          <a:bodyPr/>
          <a:lstStyle/>
          <a:p>
            <a:pPr marL="0" indent="0"/>
            <a:r>
              <a:rPr lang="de-DE" sz="1600" dirty="0"/>
              <a:t>3. MICE</a:t>
            </a:r>
            <a:br>
              <a:rPr lang="de-DE" sz="1600" dirty="0"/>
            </a:br>
            <a:r>
              <a:rPr lang="de-DE" sz="1600" dirty="0"/>
              <a:t>3.1 Prinzip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800" dirty="0" err="1"/>
              <a:t>Eigenes</a:t>
            </a:r>
            <a:r>
              <a:rPr lang="en-US" sz="1800" dirty="0"/>
              <a:t> </a:t>
            </a:r>
            <a:r>
              <a:rPr lang="en-US" sz="1800" dirty="0" err="1"/>
              <a:t>Imputationsmodell</a:t>
            </a:r>
            <a:r>
              <a:rPr lang="en-US" sz="1800" dirty="0"/>
              <a:t> </a:t>
            </a:r>
            <a:r>
              <a:rPr lang="en-US" sz="1800" dirty="0" err="1"/>
              <a:t>für</a:t>
            </a:r>
            <a:r>
              <a:rPr lang="en-US" sz="1800" dirty="0"/>
              <a:t> </a:t>
            </a:r>
            <a:r>
              <a:rPr lang="en-US" sz="1800" dirty="0" err="1"/>
              <a:t>jede</a:t>
            </a:r>
            <a:r>
              <a:rPr lang="en-US" sz="1800" dirty="0"/>
              <a:t> Variable </a:t>
            </a:r>
            <a:r>
              <a:rPr lang="en-US" sz="1800" dirty="0" err="1"/>
              <a:t>mit</a:t>
            </a:r>
            <a:r>
              <a:rPr lang="en-US" sz="1800" dirty="0"/>
              <a:t> </a:t>
            </a:r>
            <a:r>
              <a:rPr lang="en-US" sz="1800" dirty="0" err="1"/>
              <a:t>fehlenden</a:t>
            </a:r>
            <a:r>
              <a:rPr lang="en-US" sz="1800" dirty="0"/>
              <a:t> </a:t>
            </a:r>
            <a:r>
              <a:rPr lang="en-US" sz="1800" dirty="0" err="1"/>
              <a:t>Werten</a:t>
            </a:r>
            <a:endParaRPr lang="en-US" sz="1800" dirty="0"/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sz="1800" dirty="0" err="1" smtClean="0"/>
              <a:t>Adäquater</a:t>
            </a:r>
            <a:r>
              <a:rPr lang="en-US" sz="1800" dirty="0" smtClean="0"/>
              <a:t> </a:t>
            </a:r>
            <a:r>
              <a:rPr lang="en-US" sz="1800" dirty="0" err="1"/>
              <a:t>Umgang</a:t>
            </a:r>
            <a:r>
              <a:rPr lang="en-US" sz="1800" dirty="0"/>
              <a:t> </a:t>
            </a:r>
            <a:r>
              <a:rPr lang="en-US" sz="1800" dirty="0" err="1"/>
              <a:t>mit</a:t>
            </a:r>
            <a:r>
              <a:rPr lang="en-US" sz="1800" dirty="0"/>
              <a:t> </a:t>
            </a:r>
            <a:r>
              <a:rPr lang="en-US" sz="1800" dirty="0" err="1"/>
              <a:t>verschiedenen</a:t>
            </a:r>
            <a:r>
              <a:rPr lang="en-US" sz="1800" dirty="0"/>
              <a:t> </a:t>
            </a:r>
            <a:r>
              <a:rPr lang="en-US" sz="1800" dirty="0" err="1"/>
              <a:t>Variablentypen</a:t>
            </a:r>
            <a:r>
              <a:rPr lang="en-US" sz="1800" dirty="0"/>
              <a:t> </a:t>
            </a:r>
            <a:r>
              <a:rPr lang="en-US" sz="1800" dirty="0" err="1"/>
              <a:t>im</a:t>
            </a:r>
            <a:r>
              <a:rPr lang="en-US" sz="1800" dirty="0"/>
              <a:t> </a:t>
            </a:r>
            <a:r>
              <a:rPr lang="en-US" sz="1800" dirty="0" err="1"/>
              <a:t>Datensatz</a:t>
            </a:r>
            <a:r>
              <a:rPr lang="en-US" sz="1800" dirty="0"/>
              <a:t> (</a:t>
            </a:r>
            <a:r>
              <a:rPr lang="en-US" sz="1800" dirty="0" err="1"/>
              <a:t>kontinuierlich</a:t>
            </a:r>
            <a:r>
              <a:rPr lang="en-US" sz="1800" dirty="0"/>
              <a:t>, </a:t>
            </a:r>
            <a:r>
              <a:rPr lang="en-US" sz="1800" dirty="0" err="1"/>
              <a:t>binär</a:t>
            </a:r>
            <a:r>
              <a:rPr lang="en-US" sz="1800" dirty="0"/>
              <a:t>, </a:t>
            </a:r>
            <a:r>
              <a:rPr lang="en-US" sz="1800" dirty="0" err="1" smtClean="0"/>
              <a:t>kategoriell</a:t>
            </a:r>
            <a:r>
              <a:rPr lang="en-US" sz="1800" dirty="0" smtClean="0"/>
              <a:t>, </a:t>
            </a:r>
            <a:r>
              <a:rPr lang="en-US" sz="1800" dirty="0"/>
              <a:t>nominal</a:t>
            </a:r>
            <a:r>
              <a:rPr lang="en-US" sz="1800" dirty="0" smtClean="0"/>
              <a:t>)</a:t>
            </a:r>
          </a:p>
          <a:p>
            <a:pPr marL="457200" lvl="1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18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800" dirty="0" err="1" smtClean="0"/>
              <a:t>Andere</a:t>
            </a:r>
            <a:r>
              <a:rPr lang="en-US" sz="1800" dirty="0" smtClean="0"/>
              <a:t> </a:t>
            </a:r>
            <a:r>
              <a:rPr lang="en-US" sz="1800" dirty="0" err="1" smtClean="0"/>
              <a:t>Bezeichnung</a:t>
            </a:r>
            <a:r>
              <a:rPr lang="en-US" sz="1800" dirty="0" smtClean="0"/>
              <a:t> </a:t>
            </a:r>
            <a:r>
              <a:rPr lang="en-US" sz="1800" dirty="0" err="1" smtClean="0"/>
              <a:t>für</a:t>
            </a:r>
            <a:r>
              <a:rPr lang="en-US" sz="1800" dirty="0" smtClean="0"/>
              <a:t> MICE:</a:t>
            </a:r>
          </a:p>
          <a:p>
            <a:pPr marL="457200" lvl="1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1800" dirty="0" smtClean="0"/>
              <a:t>fully </a:t>
            </a:r>
            <a:r>
              <a:rPr lang="en-US" sz="1800" dirty="0"/>
              <a:t>conditional specification </a:t>
            </a:r>
            <a:r>
              <a:rPr lang="en-US" sz="1800" dirty="0" smtClean="0"/>
              <a:t>(FCS)</a:t>
            </a:r>
            <a:endParaRPr lang="en-US" sz="18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B7E14D-80BD-4E1D-BD6D-951BDE18D9EF}" type="datetime1">
              <a:rPr lang="de-DE" smtClean="0"/>
              <a:t>03.07.2017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99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3. MICE</a:t>
            </a:r>
            <a:br>
              <a:rPr lang="de-DE" sz="1600" dirty="0"/>
            </a:br>
            <a:r>
              <a:rPr lang="de-DE" sz="1600" dirty="0"/>
              <a:t>3.1 Prinzip</a:t>
            </a:r>
            <a:br>
              <a:rPr lang="de-DE" sz="1600" dirty="0"/>
            </a:br>
            <a:r>
              <a:rPr lang="de-DE" sz="1600" dirty="0"/>
              <a:t>3.1.1 Variablentypen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A8157-78E4-425B-A9A4-7470028CF0CE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4" y="2348880"/>
            <a:ext cx="8447912" cy="32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39552" y="155679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Wahl der Form des </a:t>
            </a:r>
            <a:r>
              <a:rPr lang="en-US" dirty="0" err="1"/>
              <a:t>Imputationsmodells</a:t>
            </a:r>
            <a:r>
              <a:rPr lang="en-US" dirty="0"/>
              <a:t> (</a:t>
            </a:r>
            <a:r>
              <a:rPr lang="en-US" dirty="0" err="1"/>
              <a:t>abhängig</a:t>
            </a:r>
            <a:r>
              <a:rPr lang="en-US" dirty="0"/>
              <a:t> von der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imputierenden</a:t>
            </a:r>
            <a:r>
              <a:rPr lang="en-US" dirty="0"/>
              <a:t> </a:t>
            </a:r>
            <a:r>
              <a:rPr lang="en-US" dirty="0" err="1"/>
              <a:t>Variablen</a:t>
            </a:r>
            <a:r>
              <a:rPr lang="en-US" dirty="0"/>
              <a:t>)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82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/>
              <a:t>Inhalt</a:t>
            </a:r>
            <a:endParaRPr lang="de-DE" sz="1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46088" y="1340769"/>
            <a:ext cx="4125912" cy="4813970"/>
          </a:xfrm>
        </p:spPr>
        <p:txBody>
          <a:bodyPr/>
          <a:lstStyle/>
          <a:p>
            <a:pPr marL="0" indent="0">
              <a:buNone/>
            </a:pPr>
            <a:r>
              <a:rPr lang="de-DE" sz="1400" dirty="0"/>
              <a:t>1. Einleitung</a:t>
            </a:r>
          </a:p>
          <a:p>
            <a:pPr marL="400050" lvl="1" indent="0">
              <a:buNone/>
            </a:pPr>
            <a:r>
              <a:rPr lang="de-DE" sz="1400" dirty="0" smtClean="0"/>
              <a:t>1.1 Problematik fehlender Daten </a:t>
            </a:r>
          </a:p>
          <a:p>
            <a:pPr marL="400050" lvl="1" indent="0">
              <a:buNone/>
            </a:pPr>
            <a:r>
              <a:rPr lang="de-DE" sz="1400" dirty="0" smtClean="0"/>
              <a:t>1.2 Zugrunde liegende Mechanismen</a:t>
            </a:r>
          </a:p>
          <a:p>
            <a:pPr marL="400050" lvl="1" indent="0">
              <a:buNone/>
            </a:pPr>
            <a:r>
              <a:rPr lang="de-DE" sz="1400" dirty="0" smtClean="0"/>
              <a:t>1.3 Anwendungsbeispiel </a:t>
            </a:r>
          </a:p>
          <a:p>
            <a:pPr marL="400050" lvl="1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400" dirty="0" smtClean="0"/>
              <a:t>2</a:t>
            </a:r>
            <a:r>
              <a:rPr lang="de-DE" sz="1400" dirty="0"/>
              <a:t>. </a:t>
            </a:r>
            <a:r>
              <a:rPr lang="de-DE" sz="1400" dirty="0" smtClean="0"/>
              <a:t>Multiple </a:t>
            </a:r>
            <a:r>
              <a:rPr lang="de-DE" sz="1400" dirty="0" err="1" smtClean="0"/>
              <a:t>Imputation</a:t>
            </a:r>
            <a:r>
              <a:rPr lang="de-DE" sz="1400" dirty="0" smtClean="0"/>
              <a:t> </a:t>
            </a:r>
          </a:p>
          <a:p>
            <a:pPr marL="400050" lvl="1" indent="0">
              <a:buNone/>
            </a:pPr>
            <a:r>
              <a:rPr lang="de-DE" sz="1400" dirty="0" smtClean="0"/>
              <a:t>2.1 Prinzip</a:t>
            </a:r>
          </a:p>
          <a:p>
            <a:pPr marL="400050" lvl="1" indent="0">
              <a:buNone/>
            </a:pPr>
            <a:r>
              <a:rPr lang="de-DE" sz="1400" dirty="0" smtClean="0"/>
              <a:t>2.2 Drei Schritte</a:t>
            </a:r>
          </a:p>
          <a:p>
            <a:pPr marL="400050" lvl="1" indent="0">
              <a:buNone/>
            </a:pPr>
            <a:r>
              <a:rPr lang="de-DE" sz="1400" dirty="0" smtClean="0"/>
              <a:t>2.3 Rubins Regeln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11C76C-4042-49BA-839D-4DFCEB2653C7}" type="datetime1">
              <a:rPr lang="de-DE" smtClean="0"/>
              <a:t>03.07.2017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83E0A-5A6F-41C9-A426-92D127E2EEBA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9" name="Inhaltsplatzhalter 5"/>
          <p:cNvSpPr txBox="1">
            <a:spLocks/>
          </p:cNvSpPr>
          <p:nvPr/>
        </p:nvSpPr>
        <p:spPr bwMode="auto">
          <a:xfrm>
            <a:off x="4716016" y="1340768"/>
            <a:ext cx="4125912" cy="481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de-DE" sz="1400" kern="0" dirty="0" smtClean="0"/>
          </a:p>
          <a:p>
            <a:pPr marL="0" indent="0">
              <a:buFontTx/>
              <a:buNone/>
            </a:pPr>
            <a:endParaRPr lang="de-DE" sz="1400" kern="0" dirty="0"/>
          </a:p>
          <a:p>
            <a:pPr marL="0" indent="0">
              <a:buFontTx/>
              <a:buNone/>
            </a:pPr>
            <a:r>
              <a:rPr lang="de-DE" sz="1400" kern="0" dirty="0" smtClean="0"/>
              <a:t>3. MICE</a:t>
            </a:r>
          </a:p>
          <a:p>
            <a:pPr marL="400050" lvl="1" indent="0">
              <a:buFontTx/>
              <a:buNone/>
            </a:pPr>
            <a:r>
              <a:rPr lang="de-DE" sz="1400" kern="0" dirty="0" smtClean="0"/>
              <a:t>3.1 Prinzip</a:t>
            </a:r>
          </a:p>
          <a:p>
            <a:pPr marL="800100" lvl="2" indent="0">
              <a:buFontTx/>
              <a:buNone/>
            </a:pPr>
            <a:r>
              <a:rPr lang="de-DE" sz="1400" kern="0" dirty="0" smtClean="0"/>
              <a:t>3.1.1 Variablentypen</a:t>
            </a:r>
          </a:p>
          <a:p>
            <a:pPr marL="800100" lvl="2" indent="0">
              <a:buFontTx/>
              <a:buNone/>
            </a:pPr>
            <a:r>
              <a:rPr lang="de-DE" sz="1400" kern="0" dirty="0" smtClean="0"/>
              <a:t>3.1.2 MICE Prozess</a:t>
            </a:r>
          </a:p>
          <a:p>
            <a:pPr marL="400050" lvl="1" indent="0">
              <a:buFontTx/>
              <a:buNone/>
            </a:pPr>
            <a:r>
              <a:rPr lang="de-DE" sz="1400" kern="0" dirty="0" smtClean="0"/>
              <a:t>3.2 Spezifikation des </a:t>
            </a:r>
            <a:r>
              <a:rPr lang="de-DE" sz="1400" kern="0" dirty="0" err="1" smtClean="0"/>
              <a:t>Imputationsmodells</a:t>
            </a:r>
            <a:endParaRPr lang="de-DE" sz="1400" kern="0" dirty="0" smtClean="0"/>
          </a:p>
          <a:p>
            <a:pPr marL="800100" lvl="2" indent="0">
              <a:buFontTx/>
              <a:buNone/>
            </a:pPr>
            <a:r>
              <a:rPr lang="de-DE" sz="1400" kern="0" dirty="0" smtClean="0"/>
              <a:t>3.2.1 Variablenselektion</a:t>
            </a:r>
          </a:p>
          <a:p>
            <a:pPr marL="800100" lvl="2" indent="0">
              <a:buFontTx/>
              <a:buNone/>
            </a:pPr>
            <a:r>
              <a:rPr lang="de-DE" sz="1400" kern="0" dirty="0" smtClean="0"/>
              <a:t>3.2.2 Modellform</a:t>
            </a:r>
          </a:p>
          <a:p>
            <a:pPr marL="400050" lvl="1" indent="0">
              <a:buFontTx/>
              <a:buNone/>
            </a:pPr>
            <a:r>
              <a:rPr lang="de-DE" sz="1400" kern="0" dirty="0" smtClean="0"/>
              <a:t>3.3 Anzahl </a:t>
            </a:r>
            <a:r>
              <a:rPr lang="de-DE" sz="1400" kern="0" dirty="0" err="1" smtClean="0"/>
              <a:t>Imputationen</a:t>
            </a:r>
            <a:endParaRPr lang="de-DE" sz="1400" kern="0" dirty="0" smtClean="0"/>
          </a:p>
          <a:p>
            <a:pPr marL="400050" lvl="1" indent="0">
              <a:buFontTx/>
              <a:buNone/>
            </a:pPr>
            <a:r>
              <a:rPr lang="de-DE" sz="1400" kern="0" dirty="0" smtClean="0"/>
              <a:t>3.4 Datenanalyse</a:t>
            </a:r>
          </a:p>
          <a:p>
            <a:pPr marL="400050" lvl="1" indent="0">
              <a:buFontTx/>
              <a:buNone/>
            </a:pPr>
            <a:endParaRPr lang="de-DE" sz="1400" kern="0" dirty="0" smtClean="0"/>
          </a:p>
          <a:p>
            <a:pPr marL="0" indent="0">
              <a:buFontTx/>
              <a:buNone/>
            </a:pPr>
            <a:r>
              <a:rPr lang="de-DE" sz="1400" kern="0" dirty="0" smtClean="0"/>
              <a:t>4. Limitationen und Fallstricke in MICE</a:t>
            </a:r>
          </a:p>
          <a:p>
            <a:pPr marL="0" indent="0">
              <a:buFontTx/>
              <a:buNone/>
            </a:pPr>
            <a:r>
              <a:rPr lang="de-DE" sz="1400" kern="0" dirty="0" smtClean="0"/>
              <a:t>5. MICE in R</a:t>
            </a:r>
          </a:p>
          <a:p>
            <a:pPr marL="0" indent="0">
              <a:buFontTx/>
              <a:buNone/>
            </a:pPr>
            <a:r>
              <a:rPr lang="de-DE" sz="1400" kern="0" dirty="0" smtClean="0"/>
              <a:t>6. Zusammenfassung</a:t>
            </a:r>
          </a:p>
          <a:p>
            <a:pPr marL="0" lvl="1" indent="0">
              <a:buFontTx/>
              <a:buNone/>
            </a:pPr>
            <a:r>
              <a:rPr lang="de-DE" sz="1400" kern="0" dirty="0" smtClean="0"/>
              <a:t>7. Literatur</a:t>
            </a:r>
            <a:endParaRPr lang="de-DE" sz="1400" kern="0" dirty="0"/>
          </a:p>
        </p:txBody>
      </p:sp>
    </p:spTree>
    <p:extLst>
      <p:ext uri="{BB962C8B-B14F-4D97-AF65-F5344CB8AC3E}">
        <p14:creationId xmlns:p14="http://schemas.microsoft.com/office/powerpoint/2010/main" val="32550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3. MICE</a:t>
            </a:r>
            <a:br>
              <a:rPr lang="de-DE" sz="1600" dirty="0"/>
            </a:br>
            <a:r>
              <a:rPr lang="de-DE" sz="1600" dirty="0"/>
              <a:t>3.1 Prinzip</a:t>
            </a:r>
            <a:br>
              <a:rPr lang="de-DE" sz="1600" dirty="0"/>
            </a:br>
            <a:r>
              <a:rPr lang="de-DE" sz="1600" dirty="0"/>
              <a:t>3.1.2 MICE Prozess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088" y="1412777"/>
            <a:ext cx="8229600" cy="4741962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 err="1"/>
              <a:t>Chained</a:t>
            </a:r>
            <a:r>
              <a:rPr lang="de-DE" sz="1600" dirty="0"/>
              <a:t> </a:t>
            </a:r>
            <a:r>
              <a:rPr lang="de-DE" sz="1600" dirty="0" err="1"/>
              <a:t>equations</a:t>
            </a:r>
            <a:r>
              <a:rPr lang="de-DE" sz="1600" dirty="0"/>
              <a:t> = „verkettete Gleichungen</a:t>
            </a:r>
            <a:r>
              <a:rPr lang="de-DE" sz="1600" dirty="0" smtClean="0"/>
              <a:t>“: Verkettung </a:t>
            </a:r>
            <a:r>
              <a:rPr lang="de-DE" sz="1600" dirty="0" err="1" smtClean="0"/>
              <a:t>univariater</a:t>
            </a:r>
            <a:r>
              <a:rPr lang="de-DE" sz="1600" dirty="0" smtClean="0"/>
              <a:t> Prozeduren</a:t>
            </a:r>
            <a:endParaRPr lang="en-US" sz="1600" dirty="0" smtClean="0"/>
          </a:p>
          <a:p>
            <a:r>
              <a:rPr lang="en-US" sz="1600" dirty="0" smtClean="0"/>
              <a:t>Y = </a:t>
            </a:r>
            <a:r>
              <a:rPr lang="en-US" sz="1600" dirty="0" err="1" smtClean="0"/>
              <a:t>teilweise</a:t>
            </a:r>
            <a:r>
              <a:rPr lang="en-US" sz="1600" dirty="0" smtClean="0"/>
              <a:t> </a:t>
            </a:r>
            <a:r>
              <a:rPr lang="en-US" sz="1600" dirty="0" err="1" smtClean="0"/>
              <a:t>beobachtete</a:t>
            </a:r>
            <a:r>
              <a:rPr lang="en-US" sz="1600" dirty="0" smtClean="0"/>
              <a:t> </a:t>
            </a:r>
            <a:r>
              <a:rPr lang="en-US" sz="1600" dirty="0" err="1" smtClean="0"/>
              <a:t>Zufallsvariable</a:t>
            </a:r>
            <a:r>
              <a:rPr lang="en-US" sz="1600" dirty="0" smtClean="0"/>
              <a:t> </a:t>
            </a:r>
            <a:r>
              <a:rPr lang="en-US" sz="1600" dirty="0" err="1" smtClean="0"/>
              <a:t>aus</a:t>
            </a:r>
            <a:r>
              <a:rPr lang="en-US" sz="1600" dirty="0" smtClean="0"/>
              <a:t> </a:t>
            </a:r>
            <a:r>
              <a:rPr lang="en-US" sz="1600" dirty="0" err="1" smtClean="0"/>
              <a:t>einer</a:t>
            </a:r>
            <a:r>
              <a:rPr lang="en-US" sz="1600" dirty="0" smtClean="0"/>
              <a:t> p-</a:t>
            </a:r>
            <a:r>
              <a:rPr lang="en-US" sz="1600" dirty="0" err="1" smtClean="0"/>
              <a:t>variaten</a:t>
            </a:r>
            <a:r>
              <a:rPr lang="en-US" sz="1600" dirty="0" smtClean="0"/>
              <a:t> </a:t>
            </a:r>
            <a:r>
              <a:rPr lang="en-US" sz="1600" dirty="0" err="1" smtClean="0"/>
              <a:t>multivariaten</a:t>
            </a:r>
            <a:r>
              <a:rPr lang="en-US" sz="1600" dirty="0" smtClean="0"/>
              <a:t> </a:t>
            </a:r>
            <a:r>
              <a:rPr lang="en-US" sz="1600" dirty="0" err="1" smtClean="0"/>
              <a:t>Verteilung</a:t>
            </a:r>
            <a:r>
              <a:rPr lang="en-US" sz="1600" dirty="0" smtClean="0"/>
              <a:t> P(Y|</a:t>
            </a:r>
            <a:r>
              <a:rPr lang="el-GR" sz="1600" dirty="0" smtClean="0"/>
              <a:t>θ</a:t>
            </a:r>
            <a:r>
              <a:rPr lang="en-US" sz="1600" dirty="0" smtClean="0"/>
              <a:t>). </a:t>
            </a:r>
          </a:p>
          <a:p>
            <a:r>
              <a:rPr lang="el-GR" sz="1600" dirty="0" smtClean="0"/>
              <a:t>Θ</a:t>
            </a:r>
            <a:r>
              <a:rPr lang="en-US" sz="1600" dirty="0" smtClean="0"/>
              <a:t> = </a:t>
            </a:r>
            <a:r>
              <a:rPr lang="en-US" sz="1600" dirty="0" err="1" smtClean="0"/>
              <a:t>Vektor</a:t>
            </a:r>
            <a:r>
              <a:rPr lang="en-US" sz="1600" dirty="0" smtClean="0"/>
              <a:t> </a:t>
            </a:r>
            <a:r>
              <a:rPr lang="en-US" sz="1600" dirty="0" err="1" smtClean="0"/>
              <a:t>unbekannter</a:t>
            </a:r>
            <a:r>
              <a:rPr lang="en-US" sz="1600" dirty="0" smtClean="0"/>
              <a:t> Parameter.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MICE </a:t>
            </a:r>
            <a:r>
              <a:rPr lang="en-US" sz="1600" dirty="0" err="1" smtClean="0"/>
              <a:t>Algorithmus</a:t>
            </a:r>
            <a:r>
              <a:rPr lang="en-US" sz="1600" dirty="0" smtClean="0"/>
              <a:t>:</a:t>
            </a:r>
            <a:endParaRPr lang="en-US" sz="1600" dirty="0"/>
          </a:p>
          <a:p>
            <a:r>
              <a:rPr lang="en-US" sz="1600" dirty="0" err="1" smtClean="0"/>
              <a:t>Posteriore</a:t>
            </a:r>
            <a:r>
              <a:rPr lang="en-US" sz="1600" dirty="0" smtClean="0"/>
              <a:t> </a:t>
            </a:r>
            <a:r>
              <a:rPr lang="en-US" sz="1600" dirty="0" err="1" smtClean="0"/>
              <a:t>Verteilung</a:t>
            </a:r>
            <a:r>
              <a:rPr lang="en-US" sz="1600" dirty="0" smtClean="0"/>
              <a:t> von </a:t>
            </a:r>
            <a:r>
              <a:rPr lang="el-GR" sz="1600" dirty="0" smtClean="0"/>
              <a:t>θ</a:t>
            </a:r>
            <a:r>
              <a:rPr lang="de-DE" sz="1600" dirty="0" smtClean="0"/>
              <a:t> durch iteratives Ziehen </a:t>
            </a:r>
          </a:p>
          <a:p>
            <a:pPr marL="0" indent="0">
              <a:buNone/>
            </a:pPr>
            <a:r>
              <a:rPr lang="de-DE" sz="1600" dirty="0" smtClean="0"/>
              <a:t>     aus den bedingten Verteilungen </a:t>
            </a:r>
          </a:p>
          <a:p>
            <a:endParaRPr lang="de-DE" sz="1600" dirty="0"/>
          </a:p>
          <a:p>
            <a:endParaRPr lang="de-DE" sz="1600" dirty="0"/>
          </a:p>
          <a:p>
            <a:r>
              <a:rPr lang="en-US" sz="1600" dirty="0" smtClean="0"/>
              <a:t>Start: </a:t>
            </a:r>
            <a:r>
              <a:rPr lang="en-US" sz="1600" dirty="0" err="1" smtClean="0"/>
              <a:t>einfache</a:t>
            </a:r>
            <a:r>
              <a:rPr lang="en-US" sz="1600" dirty="0" smtClean="0"/>
              <a:t> </a:t>
            </a:r>
            <a:r>
              <a:rPr lang="en-US" sz="1600" dirty="0" err="1" smtClean="0"/>
              <a:t>Ziehung</a:t>
            </a:r>
            <a:r>
              <a:rPr lang="en-US" sz="1600" dirty="0" smtClean="0"/>
              <a:t> </a:t>
            </a:r>
            <a:r>
              <a:rPr lang="en-US" sz="1600" dirty="0" err="1" smtClean="0"/>
              <a:t>aus</a:t>
            </a:r>
            <a:r>
              <a:rPr lang="en-US" sz="1600" dirty="0" smtClean="0"/>
              <a:t> der </a:t>
            </a:r>
            <a:r>
              <a:rPr lang="en-US" sz="1600" dirty="0" err="1" smtClean="0"/>
              <a:t>beobachteten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r>
              <a:rPr lang="en-US" sz="1600" dirty="0" smtClean="0"/>
              <a:t>               </a:t>
            </a:r>
            <a:r>
              <a:rPr lang="en-US" sz="1600" dirty="0" err="1" smtClean="0"/>
              <a:t>marginalen</a:t>
            </a:r>
            <a:r>
              <a:rPr lang="en-US" sz="1600" dirty="0" smtClean="0"/>
              <a:t> </a:t>
            </a:r>
            <a:r>
              <a:rPr lang="en-US" sz="1600" dirty="0" err="1" smtClean="0"/>
              <a:t>Verteilung</a:t>
            </a:r>
            <a:r>
              <a:rPr lang="en-US" sz="1600" dirty="0" smtClean="0"/>
              <a:t>, </a:t>
            </a:r>
            <a:r>
              <a:rPr lang="en-US" sz="1600" dirty="0" err="1" smtClean="0"/>
              <a:t>dann</a:t>
            </a:r>
            <a:r>
              <a:rPr lang="en-US" sz="1600" dirty="0" smtClean="0"/>
              <a:t> t </a:t>
            </a:r>
            <a:r>
              <a:rPr lang="en-US" sz="1600" dirty="0" err="1" smtClean="0"/>
              <a:t>Iterationen</a:t>
            </a:r>
            <a:r>
              <a:rPr lang="en-US" sz="1600" dirty="0" smtClean="0"/>
              <a:t>:</a:t>
            </a:r>
          </a:p>
          <a:p>
            <a:endParaRPr lang="en-US" sz="16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A8157-78E4-425B-A9A4-7470028CF0CE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136" y="2996952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5052207" y="4437112"/>
            <a:ext cx="3873017" cy="1816277"/>
            <a:chOff x="2795649" y="4606599"/>
            <a:chExt cx="3873017" cy="1816277"/>
          </a:xfrm>
        </p:grpSpPr>
        <p:pic>
          <p:nvPicPr>
            <p:cNvPr id="430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649" y="4606599"/>
              <a:ext cx="35052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5013176"/>
              <a:ext cx="375285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62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de-DE" sz="1600" dirty="0"/>
              <a:t>3. MICE</a:t>
            </a:r>
            <a:br>
              <a:rPr lang="de-DE" sz="1600" dirty="0"/>
            </a:br>
            <a:r>
              <a:rPr lang="de-DE" sz="1600" dirty="0"/>
              <a:t>3.1 Prinzip</a:t>
            </a:r>
            <a:br>
              <a:rPr lang="de-DE" sz="1600" dirty="0"/>
            </a:br>
            <a:r>
              <a:rPr lang="de-DE" sz="1600" dirty="0" smtClean="0"/>
              <a:t>3.1.2 </a:t>
            </a:r>
            <a:r>
              <a:rPr lang="de-DE" sz="1600" dirty="0"/>
              <a:t>MICE Prozess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345625"/>
            <a:ext cx="4125912" cy="4819680"/>
          </a:xfrm>
          <a:ln w="28575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marL="57150" indent="0">
              <a:spcAft>
                <a:spcPts val="600"/>
              </a:spcAft>
              <a:buNone/>
            </a:pPr>
            <a:r>
              <a:rPr lang="en-US" sz="1600" dirty="0" err="1" smtClean="0"/>
              <a:t>Durchlauf</a:t>
            </a:r>
            <a:r>
              <a:rPr lang="en-US" sz="1600" dirty="0" smtClean="0"/>
              <a:t> </a:t>
            </a:r>
            <a:r>
              <a:rPr lang="en-US" sz="1600" dirty="0"/>
              <a:t>(Cycle) </a:t>
            </a:r>
          </a:p>
          <a:p>
            <a:pPr marL="400050">
              <a:spcAft>
                <a:spcPts val="600"/>
              </a:spcAft>
              <a:buFont typeface="+mj-lt"/>
              <a:buAutoNum type="arabicPeriod"/>
            </a:pPr>
            <a:r>
              <a:rPr lang="en-US" sz="1600" dirty="0" err="1" smtClean="0"/>
              <a:t>Ersetze</a:t>
            </a:r>
            <a:r>
              <a:rPr lang="en-US" sz="1600" dirty="0" smtClean="0"/>
              <a:t> </a:t>
            </a:r>
            <a:r>
              <a:rPr lang="en-US" sz="1600" dirty="0" err="1" smtClean="0"/>
              <a:t>alle</a:t>
            </a:r>
            <a:r>
              <a:rPr lang="en-US" sz="1600" dirty="0" smtClean="0"/>
              <a:t> </a:t>
            </a:r>
            <a:r>
              <a:rPr lang="en-US" sz="1600" dirty="0" err="1" smtClean="0"/>
              <a:t>fehlenden</a:t>
            </a:r>
            <a:r>
              <a:rPr lang="en-US" sz="1600" dirty="0" smtClean="0"/>
              <a:t> </a:t>
            </a:r>
            <a:r>
              <a:rPr lang="en-US" sz="1600" dirty="0" err="1" smtClean="0"/>
              <a:t>Werte</a:t>
            </a:r>
            <a:r>
              <a:rPr lang="en-US" sz="1600" dirty="0" smtClean="0"/>
              <a:t> </a:t>
            </a:r>
            <a:r>
              <a:rPr lang="en-US" sz="1600" dirty="0" err="1" smtClean="0"/>
              <a:t>durch</a:t>
            </a:r>
            <a:r>
              <a:rPr lang="en-US" sz="1600" dirty="0" smtClean="0"/>
              <a:t> </a:t>
            </a:r>
            <a:r>
              <a:rPr lang="en-US" sz="1600" dirty="0" err="1" smtClean="0"/>
              <a:t>einfache</a:t>
            </a:r>
            <a:r>
              <a:rPr lang="en-US" sz="1600" dirty="0" smtClean="0"/>
              <a:t> </a:t>
            </a:r>
            <a:r>
              <a:rPr lang="en-US" sz="1600" dirty="0" err="1" smtClean="0"/>
              <a:t>Zufallsziehungen</a:t>
            </a:r>
            <a:r>
              <a:rPr lang="en-US" sz="1600" dirty="0" smtClean="0"/>
              <a:t> </a:t>
            </a:r>
            <a:r>
              <a:rPr lang="en-US" sz="1600" dirty="0" err="1" smtClean="0"/>
              <a:t>mit</a:t>
            </a:r>
            <a:r>
              <a:rPr lang="en-US" sz="1600" dirty="0" smtClean="0"/>
              <a:t> </a:t>
            </a:r>
            <a:r>
              <a:rPr lang="en-US" sz="1600" dirty="0" err="1" smtClean="0"/>
              <a:t>Zurücklegen</a:t>
            </a:r>
            <a:r>
              <a:rPr lang="en-US" sz="1600" dirty="0" smtClean="0"/>
              <a:t> </a:t>
            </a:r>
            <a:r>
              <a:rPr lang="en-US" sz="1600" dirty="0" err="1" smtClean="0"/>
              <a:t>aus</a:t>
            </a:r>
            <a:r>
              <a:rPr lang="en-US" sz="1600" dirty="0" smtClean="0"/>
              <a:t> den </a:t>
            </a:r>
            <a:r>
              <a:rPr lang="en-US" sz="1600" dirty="0" err="1" smtClean="0"/>
              <a:t>beobachteten</a:t>
            </a:r>
            <a:r>
              <a:rPr lang="en-US" sz="1600" dirty="0" smtClean="0"/>
              <a:t> </a:t>
            </a:r>
            <a:r>
              <a:rPr lang="en-US" sz="1600" dirty="0" err="1" smtClean="0"/>
              <a:t>Werten</a:t>
            </a:r>
            <a:endParaRPr lang="en-US" sz="1600" dirty="0"/>
          </a:p>
          <a:p>
            <a:pPr marL="400050"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/>
              <a:t>Regression</a:t>
            </a:r>
            <a:r>
              <a:rPr lang="en-US" sz="1600" dirty="0"/>
              <a:t> </a:t>
            </a:r>
            <a:r>
              <a:rPr lang="en-US" sz="1600" dirty="0" smtClean="0"/>
              <a:t>der </a:t>
            </a:r>
            <a:r>
              <a:rPr lang="en-US" sz="1600" dirty="0" err="1" smtClean="0"/>
              <a:t>ersten</a:t>
            </a:r>
            <a:r>
              <a:rPr lang="en-US" sz="1600" dirty="0" smtClean="0"/>
              <a:t> </a:t>
            </a:r>
            <a:r>
              <a:rPr lang="en-US" sz="1600" dirty="0" err="1" smtClean="0"/>
              <a:t>Variablen</a:t>
            </a:r>
            <a:r>
              <a:rPr lang="en-US" sz="1600" dirty="0" smtClean="0"/>
              <a:t> </a:t>
            </a:r>
            <a:r>
              <a:rPr lang="en-US" sz="1600" i="1" dirty="0"/>
              <a:t>x</a:t>
            </a:r>
            <a:r>
              <a:rPr lang="en-US" sz="1600" baseline="-25000" dirty="0"/>
              <a:t>1 </a:t>
            </a:r>
            <a:r>
              <a:rPr lang="en-US" sz="1600" dirty="0" err="1" smtClean="0"/>
              <a:t>mit</a:t>
            </a:r>
            <a:r>
              <a:rPr lang="en-US" sz="1600" dirty="0" smtClean="0"/>
              <a:t> </a:t>
            </a:r>
            <a:r>
              <a:rPr lang="en-US" sz="1600" dirty="0" err="1" smtClean="0"/>
              <a:t>fehlenden</a:t>
            </a:r>
            <a:r>
              <a:rPr lang="en-US" sz="1600" dirty="0" smtClean="0"/>
              <a:t> </a:t>
            </a:r>
            <a:r>
              <a:rPr lang="en-US" sz="1600" dirty="0" err="1" smtClean="0"/>
              <a:t>Werten</a:t>
            </a:r>
            <a:r>
              <a:rPr lang="en-US" sz="1600" dirty="0" smtClean="0"/>
              <a:t> auf </a:t>
            </a:r>
            <a:r>
              <a:rPr lang="en-US" sz="1600" dirty="0" err="1" smtClean="0"/>
              <a:t>alle</a:t>
            </a:r>
            <a:r>
              <a:rPr lang="en-US" sz="1600" dirty="0" smtClean="0"/>
              <a:t> </a:t>
            </a:r>
            <a:r>
              <a:rPr lang="en-US" sz="1600" dirty="0" err="1" smtClean="0"/>
              <a:t>anderen</a:t>
            </a:r>
            <a:r>
              <a:rPr lang="en-US" sz="1600" dirty="0" smtClean="0"/>
              <a:t> </a:t>
            </a:r>
            <a:r>
              <a:rPr lang="en-US" sz="1600" dirty="0" err="1" smtClean="0"/>
              <a:t>Variablen</a:t>
            </a:r>
            <a:r>
              <a:rPr lang="en-US" sz="1600" dirty="0" smtClean="0"/>
              <a:t> </a:t>
            </a:r>
            <a:r>
              <a:rPr lang="en-US" sz="1600" i="1" dirty="0" smtClean="0"/>
              <a:t>x</a:t>
            </a:r>
            <a:r>
              <a:rPr lang="en-US" sz="1600" baseline="-25000" dirty="0" smtClean="0"/>
              <a:t>2</a:t>
            </a:r>
            <a:r>
              <a:rPr lang="en-US" sz="1600" i="1" dirty="0" smtClean="0"/>
              <a:t> ,</a:t>
            </a:r>
            <a:r>
              <a:rPr lang="en-US" sz="1600" dirty="0" smtClean="0"/>
              <a:t>. </a:t>
            </a:r>
            <a:r>
              <a:rPr lang="en-US" sz="1600" dirty="0"/>
              <a:t>. . </a:t>
            </a:r>
            <a:r>
              <a:rPr lang="en-US" sz="1600" i="1" dirty="0"/>
              <a:t>, </a:t>
            </a:r>
            <a:r>
              <a:rPr lang="en-US" sz="1600" i="1" dirty="0" err="1" smtClean="0"/>
              <a:t>x</a:t>
            </a:r>
            <a:r>
              <a:rPr lang="en-US" sz="1600" baseline="-25000" dirty="0" err="1" smtClean="0"/>
              <a:t>k</a:t>
            </a:r>
            <a:r>
              <a:rPr lang="en-US" sz="1600" i="1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hierfür</a:t>
            </a:r>
            <a:r>
              <a:rPr lang="en-US" sz="1600" dirty="0" smtClean="0"/>
              <a:t> </a:t>
            </a:r>
            <a:r>
              <a:rPr lang="en-US" sz="1600" dirty="0" err="1" smtClean="0"/>
              <a:t>werden</a:t>
            </a:r>
            <a:r>
              <a:rPr lang="en-US" sz="1600" dirty="0" smtClean="0"/>
              <a:t> </a:t>
            </a:r>
            <a:r>
              <a:rPr lang="en-US" sz="1600" dirty="0" err="1" smtClean="0"/>
              <a:t>nur</a:t>
            </a:r>
            <a:r>
              <a:rPr lang="en-US" sz="1600" dirty="0" smtClean="0"/>
              <a:t> die </a:t>
            </a:r>
            <a:r>
              <a:rPr lang="en-US" sz="1600" dirty="0" err="1" smtClean="0"/>
              <a:t>Individuen</a:t>
            </a:r>
            <a:r>
              <a:rPr lang="en-US" sz="1600" dirty="0" smtClean="0"/>
              <a:t> </a:t>
            </a:r>
            <a:r>
              <a:rPr lang="en-US" sz="1600" dirty="0" err="1" smtClean="0"/>
              <a:t>mit</a:t>
            </a:r>
            <a:r>
              <a:rPr lang="en-US" sz="1600" dirty="0" smtClean="0"/>
              <a:t> </a:t>
            </a:r>
            <a:r>
              <a:rPr lang="en-US" sz="1600" dirty="0" err="1" smtClean="0"/>
              <a:t>beobachtetem</a:t>
            </a:r>
            <a:r>
              <a:rPr lang="en-US" sz="1600" dirty="0" smtClean="0"/>
              <a:t> </a:t>
            </a:r>
            <a:r>
              <a:rPr lang="en-US" sz="1600" i="1" dirty="0" smtClean="0"/>
              <a:t>x</a:t>
            </a:r>
            <a:r>
              <a:rPr lang="en-US" sz="1600" baseline="-25000" dirty="0" smtClean="0"/>
              <a:t>1</a:t>
            </a:r>
            <a:r>
              <a:rPr lang="en-US" sz="1600" dirty="0"/>
              <a:t> </a:t>
            </a:r>
            <a:r>
              <a:rPr lang="en-US" sz="1600" dirty="0" err="1" smtClean="0"/>
              <a:t>genutzt</a:t>
            </a:r>
            <a:r>
              <a:rPr lang="en-US" sz="1600" dirty="0" smtClean="0"/>
              <a:t>) </a:t>
            </a:r>
          </a:p>
          <a:p>
            <a:pPr marL="400050">
              <a:spcAft>
                <a:spcPts val="600"/>
              </a:spcAft>
              <a:buFont typeface="+mj-lt"/>
              <a:buAutoNum type="arabicPeriod"/>
            </a:pPr>
            <a:r>
              <a:rPr lang="en-US" sz="1600" dirty="0" err="1" smtClean="0"/>
              <a:t>Ersetze</a:t>
            </a:r>
            <a:r>
              <a:rPr lang="en-US" sz="1600" dirty="0" smtClean="0"/>
              <a:t> </a:t>
            </a:r>
            <a:r>
              <a:rPr lang="en-US" sz="1600" dirty="0" err="1" smtClean="0"/>
              <a:t>fehlende</a:t>
            </a:r>
            <a:r>
              <a:rPr lang="en-US" sz="1600" dirty="0" smtClean="0"/>
              <a:t> </a:t>
            </a:r>
            <a:r>
              <a:rPr lang="en-US" sz="1600" dirty="0" err="1" smtClean="0"/>
              <a:t>Werte</a:t>
            </a:r>
            <a:r>
              <a:rPr lang="en-US" sz="1600" dirty="0" smtClean="0"/>
              <a:t> in </a:t>
            </a:r>
            <a:r>
              <a:rPr lang="en-US" sz="1600" i="1" dirty="0" smtClean="0"/>
              <a:t>x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</a:t>
            </a:r>
            <a:r>
              <a:rPr lang="en-US" sz="1600" dirty="0" err="1" smtClean="0"/>
              <a:t>durch</a:t>
            </a:r>
            <a:r>
              <a:rPr lang="en-US" sz="1600" dirty="0" smtClean="0"/>
              <a:t> </a:t>
            </a:r>
            <a:r>
              <a:rPr lang="en-US" sz="1600" dirty="0" err="1" smtClean="0"/>
              <a:t>Zufallsziehungen</a:t>
            </a:r>
            <a:r>
              <a:rPr lang="en-US" sz="1600" dirty="0" smtClean="0"/>
              <a:t> </a:t>
            </a:r>
            <a:r>
              <a:rPr lang="en-US" sz="1600" dirty="0" err="1" smtClean="0"/>
              <a:t>aus</a:t>
            </a:r>
            <a:r>
              <a:rPr lang="en-US" sz="1600" dirty="0" smtClean="0"/>
              <a:t> der </a:t>
            </a:r>
            <a:r>
              <a:rPr lang="en-US" sz="1600" dirty="0" err="1" smtClean="0"/>
              <a:t>entsprechenden</a:t>
            </a:r>
            <a:r>
              <a:rPr lang="en-US" sz="1600" dirty="0" smtClean="0"/>
              <a:t> </a:t>
            </a:r>
            <a:r>
              <a:rPr lang="en-US" sz="1600" dirty="0" err="1" smtClean="0"/>
              <a:t>posterioren</a:t>
            </a:r>
            <a:r>
              <a:rPr lang="en-US" sz="1600" dirty="0" smtClean="0"/>
              <a:t> </a:t>
            </a:r>
            <a:r>
              <a:rPr lang="en-US" sz="1600" dirty="0" err="1" smtClean="0"/>
              <a:t>Verteilung</a:t>
            </a:r>
            <a:r>
              <a:rPr lang="en-US" sz="1600" dirty="0" smtClean="0"/>
              <a:t> von </a:t>
            </a:r>
            <a:r>
              <a:rPr lang="en-US" sz="1600" i="1" dirty="0" smtClean="0"/>
              <a:t>x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. </a:t>
            </a:r>
          </a:p>
          <a:p>
            <a:pPr marL="400050">
              <a:buFont typeface="+mj-lt"/>
              <a:buAutoNum type="arabicPeriod"/>
            </a:pPr>
            <a:r>
              <a:rPr lang="en-US" sz="1600" dirty="0" err="1" smtClean="0"/>
              <a:t>Wiederholung</a:t>
            </a:r>
            <a:r>
              <a:rPr lang="en-US" sz="1600" dirty="0" smtClean="0"/>
              <a:t> dieses </a:t>
            </a:r>
            <a:r>
              <a:rPr lang="en-US" sz="1600" dirty="0" err="1" smtClean="0"/>
              <a:t>Prozesses</a:t>
            </a:r>
            <a:r>
              <a:rPr lang="en-US" sz="1600" dirty="0" smtClean="0"/>
              <a:t> </a:t>
            </a:r>
            <a:r>
              <a:rPr lang="en-US" sz="1600" dirty="0" err="1" smtClean="0"/>
              <a:t>für</a:t>
            </a:r>
            <a:r>
              <a:rPr lang="en-US" sz="1600" dirty="0" smtClean="0"/>
              <a:t> </a:t>
            </a:r>
            <a:r>
              <a:rPr lang="en-US" sz="1600" dirty="0" err="1" smtClean="0"/>
              <a:t>alle</a:t>
            </a:r>
            <a:r>
              <a:rPr lang="en-US" sz="1600" dirty="0" smtClean="0"/>
              <a:t> </a:t>
            </a:r>
            <a:r>
              <a:rPr lang="en-US" sz="1600" dirty="0" err="1" smtClean="0"/>
              <a:t>anderen</a:t>
            </a:r>
            <a:r>
              <a:rPr lang="en-US" sz="1600" dirty="0" smtClean="0"/>
              <a:t> </a:t>
            </a:r>
            <a:r>
              <a:rPr lang="en-US" sz="1600" dirty="0" err="1" smtClean="0"/>
              <a:t>Variablen</a:t>
            </a:r>
            <a:r>
              <a:rPr lang="en-US" sz="1600" dirty="0" smtClean="0"/>
              <a:t> </a:t>
            </a:r>
            <a:r>
              <a:rPr lang="en-US" sz="1600" dirty="0" err="1" smtClean="0"/>
              <a:t>mit</a:t>
            </a:r>
            <a:r>
              <a:rPr lang="en-US" sz="1600" dirty="0" smtClean="0"/>
              <a:t> </a:t>
            </a:r>
            <a:r>
              <a:rPr lang="en-US" sz="1600" dirty="0" err="1" smtClean="0"/>
              <a:t>fehlenden</a:t>
            </a:r>
            <a:r>
              <a:rPr lang="en-US" sz="1600" dirty="0" smtClean="0"/>
              <a:t> </a:t>
            </a:r>
            <a:r>
              <a:rPr lang="en-US" sz="1600" dirty="0" err="1" smtClean="0"/>
              <a:t>Werten</a:t>
            </a:r>
            <a:r>
              <a:rPr lang="en-US" sz="1600" dirty="0" smtClean="0"/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1ABCA2-2A60-4211-92A4-96998AAC9929}" type="datetime1">
              <a:rPr lang="de-DE" smtClean="0"/>
              <a:t>03.07.2017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Multiple Imputation by Chained Equations (MICE)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805908" y="2418523"/>
            <a:ext cx="1882880" cy="2484278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None/>
            </a:pPr>
            <a:r>
              <a:rPr lang="en-US" sz="1600" kern="0" dirty="0" smtClean="0"/>
              <a:t>10-20 </a:t>
            </a:r>
            <a:r>
              <a:rPr lang="en-US" sz="1600" kern="0" dirty="0" err="1" smtClean="0"/>
              <a:t>Wiederholungen</a:t>
            </a:r>
            <a:r>
              <a:rPr lang="en-US" sz="1600" kern="0" dirty="0" smtClean="0"/>
              <a:t> (</a:t>
            </a:r>
            <a:r>
              <a:rPr lang="en-US" sz="1600" kern="0" dirty="0" err="1" smtClean="0">
                <a:sym typeface="Wingdings" panose="05000000000000000000" pitchFamily="2" charset="2"/>
              </a:rPr>
              <a:t>Stabilisierung</a:t>
            </a:r>
            <a:r>
              <a:rPr lang="en-US" sz="1600" kern="0" dirty="0" smtClean="0">
                <a:sym typeface="Wingdings" panose="05000000000000000000" pitchFamily="2" charset="2"/>
              </a:rPr>
              <a:t> der </a:t>
            </a:r>
            <a:r>
              <a:rPr lang="en-US" sz="1600" kern="0" dirty="0" err="1" smtClean="0">
                <a:sym typeface="Wingdings" panose="05000000000000000000" pitchFamily="2" charset="2"/>
              </a:rPr>
              <a:t>Ergebnisse</a:t>
            </a:r>
            <a:r>
              <a:rPr lang="en-US" sz="1600" kern="0" dirty="0" smtClean="0">
                <a:sym typeface="Wingdings" panose="05000000000000000000" pitchFamily="2" charset="2"/>
              </a:rPr>
              <a:t>) </a:t>
            </a:r>
          </a:p>
          <a:p>
            <a:pPr marL="57150" indent="0">
              <a:buNone/>
            </a:pPr>
            <a:endParaRPr lang="en-US" sz="1600" kern="0" dirty="0">
              <a:sym typeface="Wingdings" panose="05000000000000000000" pitchFamily="2" charset="2"/>
            </a:endParaRPr>
          </a:p>
          <a:p>
            <a:pPr indent="-285750">
              <a:buFont typeface="Wingdings"/>
              <a:buChar char="à"/>
            </a:pPr>
            <a:r>
              <a:rPr lang="en-US" sz="1600" kern="0" dirty="0" err="1" smtClean="0">
                <a:sym typeface="Wingdings" panose="05000000000000000000" pitchFamily="2" charset="2"/>
              </a:rPr>
              <a:t>Ein</a:t>
            </a:r>
            <a:r>
              <a:rPr lang="en-US" sz="1600" kern="0" dirty="0" smtClean="0">
                <a:sym typeface="Wingdings" panose="05000000000000000000" pitchFamily="2" charset="2"/>
              </a:rPr>
              <a:t> </a:t>
            </a:r>
            <a:r>
              <a:rPr lang="en-US" sz="1600" kern="0" dirty="0" err="1" smtClean="0">
                <a:sym typeface="Wingdings" panose="05000000000000000000" pitchFamily="2" charset="2"/>
              </a:rPr>
              <a:t>imputierter</a:t>
            </a:r>
            <a:endParaRPr lang="en-US" sz="1600" kern="0" dirty="0" smtClean="0">
              <a:sym typeface="Wingdings" panose="05000000000000000000" pitchFamily="2" charset="2"/>
            </a:endParaRPr>
          </a:p>
          <a:p>
            <a:pPr marL="57150" indent="0">
              <a:buNone/>
            </a:pPr>
            <a:r>
              <a:rPr lang="en-US" sz="1600" kern="0" dirty="0">
                <a:sym typeface="Wingdings" panose="05000000000000000000" pitchFamily="2" charset="2"/>
              </a:rPr>
              <a:t> </a:t>
            </a:r>
            <a:r>
              <a:rPr lang="en-US" sz="1600" kern="0" dirty="0" smtClean="0">
                <a:sym typeface="Wingdings" panose="05000000000000000000" pitchFamily="2" charset="2"/>
              </a:rPr>
              <a:t>     </a:t>
            </a:r>
            <a:r>
              <a:rPr lang="en-US" sz="1600" kern="0" dirty="0" err="1" smtClean="0">
                <a:sym typeface="Wingdings" panose="05000000000000000000" pitchFamily="2" charset="2"/>
              </a:rPr>
              <a:t>Datensatz</a:t>
            </a:r>
            <a:endParaRPr lang="en-US" sz="1600" kern="0" dirty="0" smtClean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7020272" y="3004168"/>
            <a:ext cx="1965672" cy="1312987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None/>
            </a:pPr>
            <a:r>
              <a:rPr lang="en-US" sz="1600" i="1" kern="0" dirty="0" smtClean="0"/>
              <a:t>m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Wiederholungen</a:t>
            </a:r>
            <a:r>
              <a:rPr lang="en-US" sz="1600" kern="0" dirty="0" smtClean="0"/>
              <a:t> </a:t>
            </a:r>
          </a:p>
          <a:p>
            <a:pPr marL="57150" indent="0">
              <a:buNone/>
            </a:pPr>
            <a:endParaRPr lang="en-US" sz="1600" kern="0" dirty="0">
              <a:sym typeface="Wingdings" panose="05000000000000000000" pitchFamily="2" charset="2"/>
            </a:endParaRPr>
          </a:p>
          <a:p>
            <a:pPr indent="-285750">
              <a:buFont typeface="Wingdings"/>
              <a:buChar char="à"/>
            </a:pPr>
            <a:r>
              <a:rPr lang="en-US" sz="1600" i="1" kern="0" dirty="0" smtClean="0">
                <a:sym typeface="Wingdings" panose="05000000000000000000" pitchFamily="2" charset="2"/>
              </a:rPr>
              <a:t>m</a:t>
            </a:r>
            <a:r>
              <a:rPr lang="en-US" sz="1600" kern="0" dirty="0" smtClean="0">
                <a:sym typeface="Wingdings" panose="05000000000000000000" pitchFamily="2" charset="2"/>
              </a:rPr>
              <a:t> </a:t>
            </a:r>
            <a:r>
              <a:rPr lang="en-US" sz="1600" kern="0" dirty="0" err="1" smtClean="0">
                <a:sym typeface="Wingdings" panose="05000000000000000000" pitchFamily="2" charset="2"/>
              </a:rPr>
              <a:t>imputierte</a:t>
            </a:r>
            <a:r>
              <a:rPr lang="en-US" sz="1600" kern="0" dirty="0" smtClean="0">
                <a:sym typeface="Wingdings" panose="05000000000000000000" pitchFamily="2" charset="2"/>
              </a:rPr>
              <a:t> </a:t>
            </a:r>
          </a:p>
          <a:p>
            <a:pPr marL="57150" indent="0">
              <a:buNone/>
            </a:pPr>
            <a:r>
              <a:rPr lang="en-US" sz="1600" kern="0" dirty="0">
                <a:sym typeface="Wingdings" panose="05000000000000000000" pitchFamily="2" charset="2"/>
              </a:rPr>
              <a:t> </a:t>
            </a:r>
            <a:r>
              <a:rPr lang="en-US" sz="1600" kern="0" dirty="0" smtClean="0">
                <a:sym typeface="Wingdings" panose="05000000000000000000" pitchFamily="2" charset="2"/>
              </a:rPr>
              <a:t>    </a:t>
            </a:r>
            <a:r>
              <a:rPr lang="en-US" sz="1600" kern="0" dirty="0" err="1" smtClean="0">
                <a:sym typeface="Wingdings" panose="05000000000000000000" pitchFamily="2" charset="2"/>
              </a:rPr>
              <a:t>Datensätze</a:t>
            </a:r>
            <a:r>
              <a:rPr lang="en-US" sz="1600" kern="0" dirty="0" smtClean="0"/>
              <a:t>.</a:t>
            </a:r>
            <a:endParaRPr lang="en-US" sz="1600" kern="0" dirty="0"/>
          </a:p>
        </p:txBody>
      </p:sp>
      <p:sp>
        <p:nvSpPr>
          <p:cNvPr id="10" name="Pfeil nach rechts 9"/>
          <p:cNvSpPr/>
          <p:nvPr/>
        </p:nvSpPr>
        <p:spPr>
          <a:xfrm>
            <a:off x="4457700" y="3300081"/>
            <a:ext cx="326132" cy="72116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>
            <a:off x="6688788" y="3300081"/>
            <a:ext cx="326132" cy="72116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12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de-DE" sz="1600" dirty="0"/>
              <a:t>3. MICE</a:t>
            </a:r>
            <a:br>
              <a:rPr lang="de-DE" sz="1600" dirty="0"/>
            </a:br>
            <a:r>
              <a:rPr lang="de-DE" sz="1600" dirty="0"/>
              <a:t>3.1 Prinzip</a:t>
            </a:r>
            <a:br>
              <a:rPr lang="de-DE" sz="1600" dirty="0"/>
            </a:br>
            <a:r>
              <a:rPr lang="de-DE" sz="1600" dirty="0" smtClean="0"/>
              <a:t>3.1.2 </a:t>
            </a:r>
            <a:r>
              <a:rPr lang="de-DE" sz="1600" dirty="0"/>
              <a:t>MICE </a:t>
            </a:r>
            <a:r>
              <a:rPr lang="de-DE" sz="1600" dirty="0" smtClean="0"/>
              <a:t>Prozess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MICE </a:t>
            </a:r>
            <a:r>
              <a:rPr lang="en-US" sz="2000" dirty="0" err="1" smtClean="0"/>
              <a:t>Prozedur</a:t>
            </a:r>
            <a:r>
              <a:rPr lang="en-US" sz="2000" dirty="0" smtClean="0"/>
              <a:t>: 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Ein</a:t>
            </a:r>
            <a:r>
              <a:rPr lang="en-US" sz="2000" dirty="0" smtClean="0"/>
              <a:t> </a:t>
            </a:r>
            <a:r>
              <a:rPr lang="en-US" sz="2000" dirty="0" err="1" smtClean="0"/>
              <a:t>Durchlauf</a:t>
            </a:r>
            <a:r>
              <a:rPr lang="en-US" sz="2000" dirty="0"/>
              <a:t>:</a:t>
            </a:r>
            <a:endParaRPr lang="en-US" sz="2000" dirty="0" smtClean="0"/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Imputation </a:t>
            </a:r>
            <a:r>
              <a:rPr lang="en-US" sz="1600" dirty="0" err="1" smtClean="0"/>
              <a:t>für</a:t>
            </a:r>
            <a:r>
              <a:rPr lang="en-US" sz="1600" dirty="0" smtClean="0"/>
              <a:t> </a:t>
            </a:r>
            <a:r>
              <a:rPr lang="en-US" sz="1600" dirty="0"/>
              <a:t>sat94 </a:t>
            </a:r>
            <a:r>
              <a:rPr lang="en-US" sz="1600" dirty="0" err="1" smtClean="0"/>
              <a:t>aus</a:t>
            </a:r>
            <a:r>
              <a:rPr lang="en-US" sz="1600" dirty="0" smtClean="0"/>
              <a:t> </a:t>
            </a:r>
            <a:r>
              <a:rPr lang="en-US" sz="1600" dirty="0" err="1" smtClean="0"/>
              <a:t>dem</a:t>
            </a:r>
            <a:r>
              <a:rPr lang="en-US" sz="1600" dirty="0" smtClean="0"/>
              <a:t> </a:t>
            </a:r>
            <a:r>
              <a:rPr lang="en-US" sz="1600" dirty="0" err="1" smtClean="0"/>
              <a:t>linearen</a:t>
            </a:r>
            <a:r>
              <a:rPr lang="en-US" sz="1600" dirty="0" smtClean="0"/>
              <a:t> </a:t>
            </a:r>
            <a:r>
              <a:rPr lang="en-US" sz="1600" dirty="0" err="1" smtClean="0"/>
              <a:t>Imputationsmodell</a:t>
            </a:r>
            <a:r>
              <a:rPr lang="en-US" sz="1600" dirty="0" smtClean="0"/>
              <a:t> sat94 ~ </a:t>
            </a:r>
            <a:r>
              <a:rPr lang="en-US" sz="1600" dirty="0"/>
              <a:t>sat96 </a:t>
            </a:r>
            <a:r>
              <a:rPr lang="en-US" sz="1600" dirty="0" smtClean="0"/>
              <a:t>+ rand 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Imputation </a:t>
            </a:r>
            <a:r>
              <a:rPr lang="en-US" sz="1600" dirty="0" err="1"/>
              <a:t>für</a:t>
            </a:r>
            <a:r>
              <a:rPr lang="en-US" sz="1600" dirty="0"/>
              <a:t> </a:t>
            </a:r>
            <a:r>
              <a:rPr lang="en-US" sz="1600" dirty="0" smtClean="0"/>
              <a:t>sat96 </a:t>
            </a:r>
            <a:r>
              <a:rPr lang="en-US" sz="1600" dirty="0" err="1"/>
              <a:t>aus</a:t>
            </a:r>
            <a:r>
              <a:rPr lang="en-US" sz="1600" dirty="0"/>
              <a:t> </a:t>
            </a:r>
            <a:r>
              <a:rPr lang="en-US" sz="1600" dirty="0" err="1"/>
              <a:t>dem</a:t>
            </a:r>
            <a:r>
              <a:rPr lang="en-US" sz="1600" dirty="0"/>
              <a:t> </a:t>
            </a:r>
            <a:r>
              <a:rPr lang="en-US" sz="1600" dirty="0" err="1"/>
              <a:t>linearen</a:t>
            </a:r>
            <a:r>
              <a:rPr lang="en-US" sz="1600" dirty="0"/>
              <a:t> </a:t>
            </a:r>
            <a:r>
              <a:rPr lang="en-US" sz="1600" dirty="0" err="1"/>
              <a:t>Imputationsmodell</a:t>
            </a:r>
            <a:r>
              <a:rPr lang="en-US" sz="1600" dirty="0"/>
              <a:t> </a:t>
            </a:r>
            <a:r>
              <a:rPr lang="en-US" sz="1600" dirty="0" smtClean="0"/>
              <a:t>sat96 ~ </a:t>
            </a:r>
            <a:r>
              <a:rPr lang="en-US" sz="1600" dirty="0"/>
              <a:t>sat94 </a:t>
            </a:r>
            <a:r>
              <a:rPr lang="en-US" sz="1600" dirty="0" smtClean="0"/>
              <a:t>+ rand 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Iterationsprozess</a:t>
            </a:r>
            <a:r>
              <a:rPr lang="en-US" sz="2000" dirty="0" smtClean="0"/>
              <a:t>: 10 </a:t>
            </a:r>
            <a:r>
              <a:rPr lang="en-US" sz="2000" dirty="0" err="1" smtClean="0"/>
              <a:t>Durchläufe</a:t>
            </a:r>
            <a:r>
              <a:rPr lang="en-US" sz="2000" dirty="0" smtClean="0"/>
              <a:t> </a:t>
            </a:r>
            <a:r>
              <a:rPr lang="en-US" sz="2000" dirty="0" err="1" smtClean="0"/>
              <a:t>für</a:t>
            </a:r>
            <a:r>
              <a:rPr lang="en-US" sz="2000" dirty="0" smtClean="0"/>
              <a:t> </a:t>
            </a:r>
            <a:r>
              <a:rPr lang="en-US" sz="2000" dirty="0" err="1" smtClean="0"/>
              <a:t>einen</a:t>
            </a:r>
            <a:r>
              <a:rPr lang="en-US" sz="2000" dirty="0" smtClean="0"/>
              <a:t> </a:t>
            </a:r>
            <a:r>
              <a:rPr lang="en-US" sz="2000" dirty="0" err="1" smtClean="0"/>
              <a:t>imputierten</a:t>
            </a:r>
            <a:r>
              <a:rPr lang="en-US" sz="2000" dirty="0" smtClean="0"/>
              <a:t> </a:t>
            </a:r>
            <a:r>
              <a:rPr lang="en-US" sz="2000" dirty="0" err="1" smtClean="0"/>
              <a:t>Datensatz</a:t>
            </a:r>
            <a:r>
              <a:rPr lang="en-US" sz="2000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1600" dirty="0" err="1" smtClean="0"/>
              <a:t>Reihenfolge</a:t>
            </a:r>
            <a:r>
              <a:rPr lang="en-US" sz="1600" dirty="0" smtClean="0"/>
              <a:t> der Imputation </a:t>
            </a:r>
            <a:r>
              <a:rPr lang="en-US" sz="1600" dirty="0" err="1" smtClean="0"/>
              <a:t>einzelner</a:t>
            </a:r>
            <a:r>
              <a:rPr lang="en-US" sz="1600" dirty="0" smtClean="0"/>
              <a:t> </a:t>
            </a:r>
            <a:r>
              <a:rPr lang="en-US" sz="1600" dirty="0" err="1" smtClean="0"/>
              <a:t>Variablen</a:t>
            </a:r>
            <a:r>
              <a:rPr lang="en-US" sz="1600" dirty="0" smtClean="0"/>
              <a:t> </a:t>
            </a:r>
            <a:r>
              <a:rPr lang="en-US" sz="1600" dirty="0" err="1" smtClean="0"/>
              <a:t>innerhalb</a:t>
            </a:r>
            <a:r>
              <a:rPr lang="en-US" sz="1600" dirty="0" smtClean="0"/>
              <a:t> </a:t>
            </a:r>
            <a:r>
              <a:rPr lang="en-US" sz="1600" dirty="0" err="1" smtClean="0"/>
              <a:t>eines</a:t>
            </a:r>
            <a:r>
              <a:rPr lang="en-US" sz="1600" dirty="0" smtClean="0"/>
              <a:t> </a:t>
            </a:r>
            <a:r>
              <a:rPr lang="en-US" sz="1600" dirty="0" err="1" smtClean="0"/>
              <a:t>Durchlaufs</a:t>
            </a:r>
            <a:r>
              <a:rPr lang="en-US" sz="1600" dirty="0" smtClean="0"/>
              <a:t>: </a:t>
            </a:r>
            <a:r>
              <a:rPr lang="en-US" sz="1600" dirty="0" err="1" smtClean="0"/>
              <a:t>aufsteigende</a:t>
            </a:r>
            <a:r>
              <a:rPr lang="en-US" sz="1600" dirty="0" smtClean="0"/>
              <a:t> </a:t>
            </a:r>
            <a:r>
              <a:rPr lang="en-US" sz="1600" dirty="0" err="1" smtClean="0"/>
              <a:t>Anzahl</a:t>
            </a:r>
            <a:r>
              <a:rPr lang="en-US" sz="1600" dirty="0" smtClean="0"/>
              <a:t> </a:t>
            </a:r>
            <a:r>
              <a:rPr lang="en-US" sz="1600" dirty="0" err="1" smtClean="0"/>
              <a:t>fehlender</a:t>
            </a:r>
            <a:r>
              <a:rPr lang="en-US" sz="1600" dirty="0" smtClean="0"/>
              <a:t> </a:t>
            </a:r>
            <a:r>
              <a:rPr lang="en-US" sz="1600" dirty="0" err="1" smtClean="0"/>
              <a:t>Werte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2000" i="1" dirty="0" smtClean="0"/>
              <a:t>m</a:t>
            </a:r>
            <a:r>
              <a:rPr lang="en-US" sz="2000" dirty="0" smtClean="0"/>
              <a:t>=5 </a:t>
            </a:r>
            <a:r>
              <a:rPr lang="en-US" sz="2000" dirty="0" err="1" smtClean="0"/>
              <a:t>Wiederholungen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5 </a:t>
            </a:r>
            <a:r>
              <a:rPr lang="en-US" sz="2000" dirty="0" err="1" smtClean="0">
                <a:sym typeface="Wingdings" panose="05000000000000000000" pitchFamily="2" charset="2"/>
              </a:rPr>
              <a:t>imputierte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Datensätze</a:t>
            </a:r>
            <a:r>
              <a:rPr lang="en-US" sz="2000" dirty="0" smtClean="0"/>
              <a:t> 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C0A3F-13C8-4CF6-9B61-876E69E8A925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90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de-DE" sz="1600" dirty="0"/>
              <a:t>3. MICE</a:t>
            </a:r>
            <a:br>
              <a:rPr lang="de-DE" sz="1600" dirty="0"/>
            </a:br>
            <a:r>
              <a:rPr lang="de-DE" sz="1600" dirty="0"/>
              <a:t>3.1 Prinzip</a:t>
            </a:r>
            <a:br>
              <a:rPr lang="de-DE" sz="1600" dirty="0"/>
            </a:br>
            <a:r>
              <a:rPr lang="de-DE" sz="1600" dirty="0" smtClean="0"/>
              <a:t>3.1.2 </a:t>
            </a:r>
            <a:r>
              <a:rPr lang="de-DE" sz="1600" dirty="0"/>
              <a:t>MICE </a:t>
            </a:r>
            <a:r>
              <a:rPr lang="de-DE" sz="1600" dirty="0" smtClean="0"/>
              <a:t>Prozess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 smtClean="0"/>
              <a:t>Imputationsparameter</a:t>
            </a:r>
            <a:r>
              <a:rPr lang="en-US" sz="1800" dirty="0" smtClean="0"/>
              <a:t> </a:t>
            </a:r>
            <a:r>
              <a:rPr lang="en-US" sz="1800" dirty="0" err="1" smtClean="0"/>
              <a:t>für</a:t>
            </a:r>
            <a:r>
              <a:rPr lang="en-US" sz="1800" dirty="0" smtClean="0"/>
              <a:t> den </a:t>
            </a:r>
            <a:r>
              <a:rPr lang="en-US" sz="1800" dirty="0" err="1" smtClean="0"/>
              <a:t>jeweils</a:t>
            </a:r>
            <a:r>
              <a:rPr lang="en-US" sz="1800" dirty="0" smtClean="0"/>
              <a:t> </a:t>
            </a:r>
            <a:r>
              <a:rPr lang="en-US" sz="1800" dirty="0" err="1" smtClean="0"/>
              <a:t>letzten</a:t>
            </a:r>
            <a:r>
              <a:rPr lang="en-US" sz="1800" dirty="0" smtClean="0"/>
              <a:t> </a:t>
            </a:r>
            <a:r>
              <a:rPr lang="en-US" sz="1800" dirty="0" err="1" smtClean="0"/>
              <a:t>Durchlauf</a:t>
            </a:r>
            <a:r>
              <a:rPr lang="en-US" sz="1800" dirty="0" smtClean="0"/>
              <a:t>  der </a:t>
            </a:r>
            <a:r>
              <a:rPr lang="en-US" sz="1800" dirty="0" err="1" smtClean="0"/>
              <a:t>fünf</a:t>
            </a:r>
            <a:r>
              <a:rPr lang="en-US" sz="1800" dirty="0" smtClean="0"/>
              <a:t> </a:t>
            </a:r>
            <a:r>
              <a:rPr lang="en-US" sz="1800" dirty="0" err="1" smtClean="0"/>
              <a:t>Imputationen</a:t>
            </a:r>
            <a:r>
              <a:rPr lang="en-US" sz="1800" dirty="0" smtClean="0"/>
              <a:t>: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8BA2F8-B604-4082-B5FF-5D82888F4A73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t="57214" r="7858"/>
          <a:stretch/>
        </p:blipFill>
        <p:spPr bwMode="auto">
          <a:xfrm>
            <a:off x="695952" y="3068960"/>
            <a:ext cx="7624293" cy="231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23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3. MICE</a:t>
            </a:r>
            <a:br>
              <a:rPr lang="de-DE" sz="1600" dirty="0"/>
            </a:br>
            <a:r>
              <a:rPr lang="de-DE" sz="1600" dirty="0"/>
              <a:t>3.1 Prinzip</a:t>
            </a:r>
            <a:br>
              <a:rPr lang="de-DE" sz="1600" dirty="0"/>
            </a:br>
            <a:r>
              <a:rPr lang="de-DE" sz="1600" dirty="0"/>
              <a:t>3.1.2 MICE Prozess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864233-9943-44BE-AC8B-8FAC27417533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766837" cy="45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3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3. MICE</a:t>
            </a:r>
            <a:br>
              <a:rPr lang="de-DE" sz="1600" dirty="0"/>
            </a:br>
            <a:r>
              <a:rPr lang="de-DE" sz="1600" dirty="0" smtClean="0"/>
              <a:t>3.2 </a:t>
            </a:r>
            <a:r>
              <a:rPr lang="de-DE" sz="1600" dirty="0"/>
              <a:t>Spezifikation des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> </a:t>
            </a:r>
            <a:r>
              <a:rPr lang="de-DE" sz="1600" dirty="0" smtClean="0"/>
              <a:t>      </a:t>
            </a:r>
            <a:r>
              <a:rPr lang="de-DE" sz="1600" dirty="0" err="1" smtClean="0"/>
              <a:t>Imputationsmodells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3.2.1 </a:t>
            </a:r>
            <a:r>
              <a:rPr lang="de-DE" sz="1600" dirty="0"/>
              <a:t>Variablenselektion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1800" dirty="0" smtClean="0"/>
              <a:t>Faustregel: </a:t>
            </a:r>
            <a:r>
              <a:rPr lang="de-DE" sz="1800" dirty="0" smtClean="0"/>
              <a:t>Einschluss von </a:t>
            </a:r>
            <a:r>
              <a:rPr lang="en-US" sz="1800" dirty="0" smtClean="0"/>
              <a:t>15 </a:t>
            </a:r>
            <a:r>
              <a:rPr lang="en-US" sz="1800" dirty="0" err="1" smtClean="0"/>
              <a:t>bis</a:t>
            </a:r>
            <a:r>
              <a:rPr lang="en-US" sz="1800" dirty="0" smtClean="0"/>
              <a:t> </a:t>
            </a:r>
            <a:r>
              <a:rPr lang="en-US" sz="1800" dirty="0"/>
              <a:t>25 </a:t>
            </a:r>
            <a:r>
              <a:rPr lang="en-US" sz="1800" dirty="0" err="1" smtClean="0"/>
              <a:t>Variablen</a:t>
            </a:r>
            <a:r>
              <a:rPr lang="en-US" sz="1800" dirty="0" smtClean="0"/>
              <a:t>:</a:t>
            </a:r>
            <a:endParaRPr lang="en-US" sz="1800" dirty="0" smtClean="0"/>
          </a:p>
          <a:p>
            <a:pPr marL="0" indent="0">
              <a:spcAft>
                <a:spcPts val="600"/>
              </a:spcAft>
              <a:buNone/>
            </a:pPr>
            <a:endParaRPr lang="en-US" sz="18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err="1" smtClean="0"/>
              <a:t>Kovariablen</a:t>
            </a:r>
            <a:r>
              <a:rPr lang="en-US" sz="1800" dirty="0" smtClean="0"/>
              <a:t> </a:t>
            </a:r>
            <a:r>
              <a:rPr lang="en-US" sz="1800" dirty="0"/>
              <a:t>und </a:t>
            </a:r>
            <a:r>
              <a:rPr lang="en-US" sz="1800" dirty="0" smtClean="0"/>
              <a:t>Outcome </a:t>
            </a:r>
            <a:r>
              <a:rPr lang="en-US" sz="1800" dirty="0" err="1" smtClean="0"/>
              <a:t>aus</a:t>
            </a:r>
            <a:r>
              <a:rPr lang="en-US" sz="1800" dirty="0" smtClean="0"/>
              <a:t> </a:t>
            </a:r>
            <a:r>
              <a:rPr lang="en-US" sz="1800" dirty="0" err="1" smtClean="0"/>
              <a:t>dem</a:t>
            </a:r>
            <a:r>
              <a:rPr lang="en-US" sz="1800" dirty="0" smtClean="0"/>
              <a:t> </a:t>
            </a:r>
            <a:r>
              <a:rPr lang="en-US" sz="1800" dirty="0" err="1" smtClean="0"/>
              <a:t>Analysemodell</a:t>
            </a:r>
            <a:r>
              <a:rPr lang="en-US" sz="1800" dirty="0" smtClean="0"/>
              <a:t> </a:t>
            </a:r>
            <a:endParaRPr lang="en-US" sz="18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err="1" smtClean="0"/>
              <a:t>Prädiktoren</a:t>
            </a:r>
            <a:r>
              <a:rPr lang="en-US" sz="1800" dirty="0" smtClean="0"/>
              <a:t> </a:t>
            </a:r>
            <a:r>
              <a:rPr lang="en-US" sz="1800" dirty="0" err="1" smtClean="0"/>
              <a:t>für</a:t>
            </a:r>
            <a:r>
              <a:rPr lang="en-US" sz="1800" dirty="0" smtClean="0"/>
              <a:t> Non-response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err="1" smtClean="0"/>
              <a:t>Prädiktoren</a:t>
            </a:r>
            <a:r>
              <a:rPr lang="en-US" sz="1800" dirty="0" smtClean="0"/>
              <a:t> </a:t>
            </a:r>
            <a:r>
              <a:rPr lang="en-US" sz="1800" dirty="0"/>
              <a:t>der </a:t>
            </a:r>
            <a:r>
              <a:rPr lang="en-US" sz="1800" dirty="0" err="1"/>
              <a:t>unvollständigen</a:t>
            </a:r>
            <a:r>
              <a:rPr lang="en-US" sz="1800" dirty="0"/>
              <a:t> Variable</a:t>
            </a:r>
            <a:endParaRPr lang="de-DE" sz="18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err="1" smtClean="0"/>
              <a:t>Ausschluss</a:t>
            </a:r>
            <a:r>
              <a:rPr lang="en-US" sz="1800" dirty="0" smtClean="0"/>
              <a:t> von </a:t>
            </a:r>
            <a:r>
              <a:rPr lang="en-US" sz="1800" dirty="0" err="1" smtClean="0"/>
              <a:t>Variablen</a:t>
            </a:r>
            <a:r>
              <a:rPr lang="en-US" sz="1800" dirty="0" smtClean="0"/>
              <a:t> </a:t>
            </a:r>
            <a:r>
              <a:rPr lang="en-US" sz="1800" dirty="0" err="1" smtClean="0"/>
              <a:t>aus</a:t>
            </a:r>
            <a:r>
              <a:rPr lang="en-US" sz="1800" dirty="0" smtClean="0"/>
              <a:t> </a:t>
            </a:r>
            <a:r>
              <a:rPr lang="en-US" sz="1800" dirty="0" err="1" smtClean="0"/>
              <a:t>Schritt</a:t>
            </a:r>
            <a:r>
              <a:rPr lang="en-US" sz="1800" dirty="0" smtClean="0"/>
              <a:t> 2 und 3 </a:t>
            </a:r>
            <a:r>
              <a:rPr lang="en-US" sz="1800" dirty="0" err="1" smtClean="0"/>
              <a:t>mit</a:t>
            </a:r>
            <a:r>
              <a:rPr lang="en-US" sz="1800" dirty="0" smtClean="0"/>
              <a:t> </a:t>
            </a:r>
            <a:r>
              <a:rPr lang="en-US" sz="1800" dirty="0" err="1" smtClean="0"/>
              <a:t>zu</a:t>
            </a:r>
            <a:r>
              <a:rPr lang="en-US" sz="1800" dirty="0" smtClean="0"/>
              <a:t> </a:t>
            </a:r>
            <a:r>
              <a:rPr lang="en-US" sz="1800" dirty="0" err="1" smtClean="0"/>
              <a:t>vielen</a:t>
            </a:r>
            <a:r>
              <a:rPr lang="en-US" sz="1800" dirty="0" smtClean="0"/>
              <a:t> </a:t>
            </a:r>
            <a:r>
              <a:rPr lang="en-US" sz="1800" dirty="0" err="1" smtClean="0"/>
              <a:t>fehlenden</a:t>
            </a:r>
            <a:r>
              <a:rPr lang="en-US" sz="1800" dirty="0" smtClean="0"/>
              <a:t> </a:t>
            </a:r>
            <a:r>
              <a:rPr lang="en-US" sz="1800" dirty="0" err="1" smtClean="0"/>
              <a:t>Werten</a:t>
            </a:r>
            <a:r>
              <a:rPr lang="en-US" sz="1800" dirty="0" smtClean="0"/>
              <a:t> </a:t>
            </a:r>
            <a:r>
              <a:rPr lang="en-US" sz="1800" dirty="0" err="1" smtClean="0"/>
              <a:t>unter</a:t>
            </a:r>
            <a:r>
              <a:rPr lang="en-US" sz="1800" dirty="0" smtClean="0"/>
              <a:t> den </a:t>
            </a:r>
            <a:r>
              <a:rPr lang="en-US" sz="1800" dirty="0" err="1" smtClean="0"/>
              <a:t>unvollständigen</a:t>
            </a:r>
            <a:r>
              <a:rPr lang="en-US" sz="1800" dirty="0" smtClean="0"/>
              <a:t> </a:t>
            </a:r>
            <a:r>
              <a:rPr lang="en-US" sz="1800" dirty="0" err="1" smtClean="0"/>
              <a:t>Fällen</a:t>
            </a:r>
            <a:r>
              <a:rPr lang="en-US" sz="1800" dirty="0" smtClean="0"/>
              <a:t> 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A8157-78E4-425B-A9A4-7470028CF0CE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5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3. MICE</a:t>
            </a:r>
            <a:br>
              <a:rPr lang="de-DE" sz="1600" dirty="0"/>
            </a:br>
            <a:r>
              <a:rPr lang="de-DE" sz="1600" dirty="0" smtClean="0"/>
              <a:t>3.2 </a:t>
            </a:r>
            <a:r>
              <a:rPr lang="de-DE" sz="1600" dirty="0"/>
              <a:t>Spezifikation des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> </a:t>
            </a:r>
            <a:r>
              <a:rPr lang="de-DE" sz="1600" dirty="0" smtClean="0"/>
              <a:t>      </a:t>
            </a:r>
            <a:r>
              <a:rPr lang="de-DE" sz="1600" dirty="0" err="1" smtClean="0"/>
              <a:t>Imputationsmodells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3.2.1 </a:t>
            </a:r>
            <a:r>
              <a:rPr lang="de-DE" sz="1600" dirty="0"/>
              <a:t>Variablenselektion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1800" dirty="0" smtClean="0"/>
              <a:t>Faustregel: </a:t>
            </a:r>
            <a:r>
              <a:rPr lang="en-US" sz="1800" dirty="0" smtClean="0"/>
              <a:t>15 </a:t>
            </a:r>
            <a:r>
              <a:rPr lang="en-US" sz="1800" dirty="0" err="1" smtClean="0"/>
              <a:t>bis</a:t>
            </a:r>
            <a:r>
              <a:rPr lang="en-US" sz="1800" dirty="0" smtClean="0"/>
              <a:t> </a:t>
            </a:r>
            <a:r>
              <a:rPr lang="en-US" sz="1800" dirty="0"/>
              <a:t>25 </a:t>
            </a:r>
            <a:r>
              <a:rPr lang="en-US" sz="1800" dirty="0" err="1" smtClean="0"/>
              <a:t>Variablen</a:t>
            </a:r>
            <a:endParaRPr lang="en-US" sz="18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err="1" smtClean="0"/>
              <a:t>Einschluss</a:t>
            </a:r>
            <a:r>
              <a:rPr lang="en-US" sz="1800" dirty="0"/>
              <a:t> d</a:t>
            </a:r>
            <a:r>
              <a:rPr lang="en-US" sz="1800" dirty="0" smtClean="0"/>
              <a:t>er </a:t>
            </a:r>
            <a:r>
              <a:rPr lang="en-US" sz="1800" dirty="0" err="1" smtClean="0"/>
              <a:t>Kovariablen</a:t>
            </a:r>
            <a:r>
              <a:rPr lang="en-US" sz="1800" dirty="0" smtClean="0"/>
              <a:t> </a:t>
            </a:r>
            <a:r>
              <a:rPr lang="en-US" sz="1800" dirty="0"/>
              <a:t>und </a:t>
            </a:r>
            <a:r>
              <a:rPr lang="en-US" sz="1800" dirty="0" smtClean="0"/>
              <a:t>des Outcomes </a:t>
            </a:r>
            <a:r>
              <a:rPr lang="en-US" sz="1800" dirty="0" err="1" smtClean="0"/>
              <a:t>aus</a:t>
            </a:r>
            <a:r>
              <a:rPr lang="en-US" sz="1800" dirty="0" smtClean="0"/>
              <a:t> </a:t>
            </a:r>
            <a:r>
              <a:rPr lang="en-US" sz="1800" dirty="0" err="1" smtClean="0"/>
              <a:t>dem</a:t>
            </a:r>
            <a:r>
              <a:rPr lang="en-US" sz="1800" dirty="0" smtClean="0"/>
              <a:t> </a:t>
            </a:r>
            <a:r>
              <a:rPr lang="en-US" sz="1800" dirty="0" err="1" smtClean="0"/>
              <a:t>Analysemodell</a:t>
            </a:r>
            <a:r>
              <a:rPr lang="en-US" sz="1800" dirty="0" smtClean="0"/>
              <a:t> </a:t>
            </a:r>
            <a:endParaRPr lang="en-US" sz="18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err="1"/>
              <a:t>Einschluss</a:t>
            </a:r>
            <a:r>
              <a:rPr lang="en-US" sz="1800" dirty="0"/>
              <a:t> </a:t>
            </a:r>
            <a:r>
              <a:rPr lang="en-US" sz="1800" dirty="0" smtClean="0"/>
              <a:t>von </a:t>
            </a:r>
            <a:r>
              <a:rPr lang="en-US" sz="1800" dirty="0" err="1" smtClean="0"/>
              <a:t>Prädiktoren</a:t>
            </a:r>
            <a:r>
              <a:rPr lang="en-US" sz="1800" dirty="0" smtClean="0"/>
              <a:t> </a:t>
            </a:r>
            <a:r>
              <a:rPr lang="en-US" sz="1800" dirty="0" err="1" smtClean="0"/>
              <a:t>für</a:t>
            </a:r>
            <a:r>
              <a:rPr lang="en-US" sz="1800" dirty="0" smtClean="0"/>
              <a:t> Non-response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err="1"/>
              <a:t>Einschluss</a:t>
            </a:r>
            <a:r>
              <a:rPr lang="en-US" sz="1800" dirty="0"/>
              <a:t> von </a:t>
            </a:r>
            <a:r>
              <a:rPr lang="en-US" sz="1800" dirty="0" err="1" smtClean="0"/>
              <a:t>Prädiktoren</a:t>
            </a:r>
            <a:r>
              <a:rPr lang="en-US" sz="1800" dirty="0" smtClean="0"/>
              <a:t> </a:t>
            </a:r>
            <a:r>
              <a:rPr lang="en-US" sz="1800" dirty="0"/>
              <a:t>der </a:t>
            </a:r>
            <a:r>
              <a:rPr lang="en-US" sz="1800" dirty="0" err="1"/>
              <a:t>unvollständigen</a:t>
            </a:r>
            <a:r>
              <a:rPr lang="en-US" sz="1800" dirty="0"/>
              <a:t> Variable</a:t>
            </a:r>
            <a:endParaRPr lang="de-DE" sz="18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err="1" smtClean="0"/>
              <a:t>Ausschluss</a:t>
            </a:r>
            <a:r>
              <a:rPr lang="en-US" sz="1800" dirty="0" smtClean="0"/>
              <a:t> von </a:t>
            </a:r>
            <a:r>
              <a:rPr lang="en-US" sz="1800" dirty="0" err="1" smtClean="0"/>
              <a:t>Variablen</a:t>
            </a:r>
            <a:r>
              <a:rPr lang="en-US" sz="1800" dirty="0" smtClean="0"/>
              <a:t> </a:t>
            </a:r>
            <a:r>
              <a:rPr lang="en-US" sz="1800" dirty="0" err="1" smtClean="0"/>
              <a:t>aus</a:t>
            </a:r>
            <a:r>
              <a:rPr lang="en-US" sz="1800" dirty="0" smtClean="0"/>
              <a:t> </a:t>
            </a:r>
            <a:r>
              <a:rPr lang="en-US" sz="1800" dirty="0" err="1" smtClean="0"/>
              <a:t>Schritt</a:t>
            </a:r>
            <a:r>
              <a:rPr lang="en-US" sz="1800" dirty="0" smtClean="0"/>
              <a:t> 2 und 3 </a:t>
            </a:r>
            <a:r>
              <a:rPr lang="en-US" sz="1800" dirty="0" err="1" smtClean="0"/>
              <a:t>mit</a:t>
            </a:r>
            <a:r>
              <a:rPr lang="en-US" sz="1800" dirty="0" smtClean="0"/>
              <a:t> </a:t>
            </a:r>
            <a:r>
              <a:rPr lang="en-US" sz="1800" dirty="0" err="1" smtClean="0"/>
              <a:t>zu</a:t>
            </a:r>
            <a:r>
              <a:rPr lang="en-US" sz="1800" dirty="0" smtClean="0"/>
              <a:t> </a:t>
            </a:r>
            <a:r>
              <a:rPr lang="en-US" sz="1800" dirty="0" err="1" smtClean="0"/>
              <a:t>vielen</a:t>
            </a:r>
            <a:r>
              <a:rPr lang="en-US" sz="1800" dirty="0" smtClean="0"/>
              <a:t> </a:t>
            </a:r>
            <a:r>
              <a:rPr lang="en-US" sz="1800" dirty="0" err="1" smtClean="0"/>
              <a:t>fehlenden</a:t>
            </a:r>
            <a:r>
              <a:rPr lang="en-US" sz="1800" dirty="0" smtClean="0"/>
              <a:t> </a:t>
            </a:r>
            <a:r>
              <a:rPr lang="en-US" sz="1800" dirty="0" err="1" smtClean="0"/>
              <a:t>Werten</a:t>
            </a:r>
            <a:r>
              <a:rPr lang="en-US" sz="1800" dirty="0" smtClean="0"/>
              <a:t> </a:t>
            </a:r>
            <a:r>
              <a:rPr lang="en-US" sz="1800" dirty="0" err="1" smtClean="0"/>
              <a:t>unter</a:t>
            </a:r>
            <a:r>
              <a:rPr lang="en-US" sz="1800" dirty="0" smtClean="0"/>
              <a:t> den </a:t>
            </a:r>
            <a:r>
              <a:rPr lang="en-US" sz="1800" dirty="0" err="1" smtClean="0"/>
              <a:t>unvollständigen</a:t>
            </a:r>
            <a:r>
              <a:rPr lang="en-US" sz="1800" dirty="0" smtClean="0"/>
              <a:t> </a:t>
            </a:r>
            <a:r>
              <a:rPr lang="en-US" sz="1800" dirty="0" err="1" smtClean="0"/>
              <a:t>Fällen</a:t>
            </a:r>
            <a:r>
              <a:rPr lang="en-US" sz="1800" dirty="0" smtClean="0"/>
              <a:t>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err="1" smtClean="0"/>
              <a:t>Schritt</a:t>
            </a:r>
            <a:r>
              <a:rPr lang="en-US" sz="1800" dirty="0" smtClean="0"/>
              <a:t> 1-4 </a:t>
            </a:r>
            <a:r>
              <a:rPr lang="en-US" sz="1800" dirty="0" err="1" smtClean="0"/>
              <a:t>nur</a:t>
            </a:r>
            <a:r>
              <a:rPr lang="en-US" sz="1800" dirty="0" smtClean="0"/>
              <a:t> </a:t>
            </a:r>
            <a:r>
              <a:rPr lang="en-US" sz="1800" dirty="0" err="1" smtClean="0"/>
              <a:t>für</a:t>
            </a:r>
            <a:r>
              <a:rPr lang="en-US" sz="1800" dirty="0" smtClean="0"/>
              <a:t> </a:t>
            </a:r>
          </a:p>
          <a:p>
            <a:pPr lvl="1">
              <a:spcAft>
                <a:spcPts val="600"/>
              </a:spcAft>
            </a:pPr>
            <a:r>
              <a:rPr lang="en-US" sz="1800" dirty="0" err="1" smtClean="0"/>
              <a:t>Schlüsselvariablen</a:t>
            </a:r>
            <a:endParaRPr lang="en-US" sz="1800" dirty="0"/>
          </a:p>
          <a:p>
            <a:pPr lvl="1">
              <a:spcAft>
                <a:spcPts val="600"/>
              </a:spcAft>
            </a:pPr>
            <a:r>
              <a:rPr lang="en-US" sz="1800" dirty="0" err="1" smtClean="0"/>
              <a:t>Prädiktoren</a:t>
            </a:r>
            <a:r>
              <a:rPr lang="en-US" sz="1800" dirty="0" smtClean="0"/>
              <a:t> der </a:t>
            </a:r>
            <a:r>
              <a:rPr lang="en-US" sz="1800" dirty="0" err="1" smtClean="0"/>
              <a:t>Prädiktoren</a:t>
            </a:r>
            <a:r>
              <a:rPr lang="en-US" sz="1800" dirty="0" smtClean="0"/>
              <a:t> von </a:t>
            </a:r>
            <a:r>
              <a:rPr lang="en-US" sz="1800" dirty="0" err="1" smtClean="0"/>
              <a:t>Schlüsselvariablen</a:t>
            </a:r>
            <a:endParaRPr lang="en-US" sz="1800" dirty="0"/>
          </a:p>
          <a:p>
            <a:pPr lvl="1">
              <a:spcAft>
                <a:spcPts val="600"/>
              </a:spcAft>
            </a:pPr>
            <a:r>
              <a:rPr lang="en-US" sz="1800" dirty="0" err="1" smtClean="0"/>
              <a:t>Terminaler</a:t>
            </a:r>
            <a:r>
              <a:rPr lang="en-US" sz="1800" dirty="0" smtClean="0"/>
              <a:t> </a:t>
            </a:r>
            <a:r>
              <a:rPr lang="en-US" sz="1800" dirty="0" err="1" smtClean="0"/>
              <a:t>Knoten</a:t>
            </a:r>
            <a:r>
              <a:rPr lang="en-US" sz="1800" dirty="0" smtClean="0"/>
              <a:t> </a:t>
            </a:r>
            <a:r>
              <a:rPr lang="en-US" sz="1800" dirty="0" err="1" smtClean="0"/>
              <a:t>dieser</a:t>
            </a:r>
            <a:r>
              <a:rPr lang="en-US" sz="1800" dirty="0" smtClean="0"/>
              <a:t> </a:t>
            </a:r>
            <a:r>
              <a:rPr lang="en-US" sz="1800" dirty="0" err="1" smtClean="0"/>
              <a:t>Kette</a:t>
            </a:r>
            <a:r>
              <a:rPr lang="en-US" sz="1800" dirty="0" smtClean="0"/>
              <a:t>: </a:t>
            </a:r>
            <a:r>
              <a:rPr lang="en-US" sz="1800" dirty="0" err="1" smtClean="0"/>
              <a:t>einfache</a:t>
            </a:r>
            <a:r>
              <a:rPr lang="en-US" sz="1800" dirty="0" smtClean="0"/>
              <a:t> </a:t>
            </a:r>
            <a:r>
              <a:rPr lang="en-US" sz="1800" dirty="0" err="1" smtClean="0"/>
              <a:t>Imputationsmethode</a:t>
            </a:r>
            <a:r>
              <a:rPr lang="en-US" sz="1800" dirty="0" smtClean="0"/>
              <a:t> </a:t>
            </a:r>
            <a:r>
              <a:rPr lang="en-US" sz="1800" dirty="0" err="1" smtClean="0"/>
              <a:t>ohne</a:t>
            </a:r>
            <a:r>
              <a:rPr lang="en-US" sz="1800" dirty="0" smtClean="0"/>
              <a:t> </a:t>
            </a:r>
            <a:r>
              <a:rPr lang="en-US" sz="1800" dirty="0" err="1" smtClean="0"/>
              <a:t>Prädiktoren</a:t>
            </a:r>
            <a:r>
              <a:rPr lang="en-US" sz="1800" dirty="0" smtClean="0"/>
              <a:t> </a:t>
            </a:r>
            <a:r>
              <a:rPr lang="en-US" sz="1800" dirty="0" err="1" smtClean="0"/>
              <a:t>ausreichend</a:t>
            </a:r>
            <a:r>
              <a:rPr lang="en-US" sz="1800" dirty="0" smtClean="0"/>
              <a:t> </a:t>
            </a:r>
            <a:r>
              <a:rPr lang="de-DE" sz="1800" dirty="0" smtClean="0"/>
              <a:t>(z.B. </a:t>
            </a:r>
            <a:r>
              <a:rPr lang="en-US" sz="1800" dirty="0" err="1" smtClean="0"/>
              <a:t>mice.impute.sample</a:t>
            </a:r>
            <a:r>
              <a:rPr lang="en-US" sz="1800" dirty="0" smtClean="0"/>
              <a:t>())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A8157-78E4-425B-A9A4-7470028CF0CE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422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>
                <a:solidFill>
                  <a:srgbClr val="000000"/>
                </a:solidFill>
              </a:rPr>
              <a:t>3. MICE</a:t>
            </a:r>
            <a:br>
              <a:rPr lang="de-DE" sz="1600" dirty="0">
                <a:solidFill>
                  <a:srgbClr val="000000"/>
                </a:solidFill>
              </a:rPr>
            </a:br>
            <a:r>
              <a:rPr lang="de-DE" sz="1600" dirty="0">
                <a:solidFill>
                  <a:srgbClr val="000000"/>
                </a:solidFill>
              </a:rPr>
              <a:t>3.2 Spezifikation des </a:t>
            </a:r>
            <a:br>
              <a:rPr lang="de-DE" sz="1600" dirty="0">
                <a:solidFill>
                  <a:srgbClr val="000000"/>
                </a:solidFill>
              </a:rPr>
            </a:br>
            <a:r>
              <a:rPr lang="de-DE" sz="1600" dirty="0">
                <a:solidFill>
                  <a:srgbClr val="000000"/>
                </a:solidFill>
              </a:rPr>
              <a:t>       </a:t>
            </a:r>
            <a:r>
              <a:rPr lang="de-DE" sz="1600" dirty="0" err="1">
                <a:solidFill>
                  <a:srgbClr val="000000"/>
                </a:solidFill>
              </a:rPr>
              <a:t>Imputationsmodells</a:t>
            </a:r>
            <a:r>
              <a:rPr lang="de-DE" sz="1600" dirty="0">
                <a:solidFill>
                  <a:srgbClr val="000000"/>
                </a:solidFill>
              </a:rPr>
              <a:t/>
            </a:r>
            <a:br>
              <a:rPr lang="de-DE" sz="1600" dirty="0">
                <a:solidFill>
                  <a:srgbClr val="000000"/>
                </a:solidFill>
              </a:rPr>
            </a:br>
            <a:r>
              <a:rPr lang="de-DE" sz="1600" dirty="0">
                <a:solidFill>
                  <a:srgbClr val="000000"/>
                </a:solidFill>
              </a:rPr>
              <a:t>3.2.1 Variablenselektion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i="1" dirty="0" err="1" smtClean="0"/>
              <a:t>Einschluss</a:t>
            </a:r>
            <a:r>
              <a:rPr lang="en-US" sz="1800" i="1" dirty="0" smtClean="0"/>
              <a:t> des Outcomes </a:t>
            </a:r>
            <a:r>
              <a:rPr lang="en-US" sz="1800" i="1" dirty="0" err="1" smtClean="0"/>
              <a:t>aus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dem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Analysemodell</a:t>
            </a:r>
            <a:endParaRPr lang="en-US" sz="1800" i="1" dirty="0" smtClean="0"/>
          </a:p>
          <a:p>
            <a:pPr>
              <a:spcAft>
                <a:spcPts val="600"/>
              </a:spcAft>
            </a:pPr>
            <a:r>
              <a:rPr lang="de-DE" sz="1800" dirty="0"/>
              <a:t>Macht MAR Annahme plausibler </a:t>
            </a:r>
            <a:r>
              <a:rPr lang="de-DE" sz="1800" dirty="0" smtClean="0">
                <a:sym typeface="Wingdings" panose="05000000000000000000" pitchFamily="2" charset="2"/>
              </a:rPr>
              <a:t></a:t>
            </a:r>
            <a:r>
              <a:rPr lang="de-DE" sz="1800" dirty="0" smtClean="0"/>
              <a:t> </a:t>
            </a:r>
            <a:r>
              <a:rPr lang="de-DE" sz="1800" dirty="0"/>
              <a:t>reduziert Bias</a:t>
            </a:r>
          </a:p>
          <a:p>
            <a:pPr>
              <a:spcAft>
                <a:spcPts val="600"/>
              </a:spcAft>
            </a:pPr>
            <a:r>
              <a:rPr lang="de-DE" sz="1800" dirty="0"/>
              <a:t>Kann die </a:t>
            </a:r>
            <a:r>
              <a:rPr lang="de-DE" sz="1800" dirty="0" err="1"/>
              <a:t>Imputation</a:t>
            </a:r>
            <a:r>
              <a:rPr lang="de-DE" sz="1800" dirty="0"/>
              <a:t> verbessern </a:t>
            </a:r>
            <a:r>
              <a:rPr lang="de-DE" sz="1800" dirty="0" smtClean="0">
                <a:sym typeface="Wingdings" panose="05000000000000000000" pitchFamily="2" charset="2"/>
              </a:rPr>
              <a:t> </a:t>
            </a:r>
            <a:r>
              <a:rPr lang="de-DE" sz="1800" dirty="0" smtClean="0"/>
              <a:t>Reduktion </a:t>
            </a:r>
            <a:r>
              <a:rPr lang="de-DE" sz="1800" dirty="0"/>
              <a:t>des Standardfehlers der Schätzer im Analysemodell </a:t>
            </a:r>
          </a:p>
          <a:p>
            <a:pPr>
              <a:spcAft>
                <a:spcPts val="600"/>
              </a:spcAft>
            </a:pPr>
            <a:r>
              <a:rPr lang="en-US" sz="1800" dirty="0" err="1" smtClean="0"/>
              <a:t>Bei</a:t>
            </a:r>
            <a:r>
              <a:rPr lang="en-US" sz="1800" dirty="0" smtClean="0"/>
              <a:t> </a:t>
            </a:r>
            <a:r>
              <a:rPr lang="en-US" sz="1800" dirty="0" err="1" smtClean="0"/>
              <a:t>Survivalanalysen</a:t>
            </a:r>
            <a:r>
              <a:rPr lang="en-US" sz="1800" dirty="0" smtClean="0"/>
              <a:t> </a:t>
            </a:r>
            <a:r>
              <a:rPr lang="en-US" sz="1800" dirty="0" err="1" smtClean="0"/>
              <a:t>Einschluss</a:t>
            </a:r>
            <a:r>
              <a:rPr lang="en-US" sz="1800" dirty="0" smtClean="0"/>
              <a:t> von </a:t>
            </a:r>
            <a:r>
              <a:rPr lang="en-US" sz="1800" dirty="0" err="1" smtClean="0"/>
              <a:t>Zeit</a:t>
            </a:r>
            <a:r>
              <a:rPr lang="en-US" sz="1800" dirty="0" smtClean="0"/>
              <a:t> </a:t>
            </a:r>
            <a:r>
              <a:rPr lang="en-US" sz="1800" i="1" dirty="0" smtClean="0"/>
              <a:t>t </a:t>
            </a:r>
            <a:r>
              <a:rPr lang="en-US" sz="1800" u="sng" dirty="0" smtClean="0"/>
              <a:t>und</a:t>
            </a:r>
            <a:r>
              <a:rPr lang="en-US" sz="1800" dirty="0" smtClean="0"/>
              <a:t> </a:t>
            </a:r>
            <a:r>
              <a:rPr lang="en-US" sz="1800" dirty="0" err="1" smtClean="0"/>
              <a:t>dem</a:t>
            </a:r>
            <a:r>
              <a:rPr lang="en-US" sz="1800" dirty="0" smtClean="0"/>
              <a:t> </a:t>
            </a:r>
            <a:r>
              <a:rPr lang="en-US" sz="1800" dirty="0" err="1" smtClean="0"/>
              <a:t>Zensierungsindikator</a:t>
            </a:r>
            <a:r>
              <a:rPr lang="en-US" sz="1800" dirty="0" smtClean="0"/>
              <a:t> </a:t>
            </a:r>
            <a:r>
              <a:rPr lang="en-US" sz="1800" i="1" dirty="0" smtClean="0"/>
              <a:t>d</a:t>
            </a:r>
            <a:endParaRPr lang="en-US" sz="1800" dirty="0"/>
          </a:p>
          <a:p>
            <a:pPr lvl="1">
              <a:spcAft>
                <a:spcPts val="600"/>
              </a:spcAft>
            </a:pPr>
            <a:endParaRPr lang="en-US" sz="1800" dirty="0" smtClean="0"/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1800" dirty="0" err="1" smtClean="0"/>
              <a:t>Bsp</a:t>
            </a:r>
            <a:r>
              <a:rPr lang="en-US" sz="1800" dirty="0" smtClean="0"/>
              <a:t>: </a:t>
            </a:r>
            <a:r>
              <a:rPr lang="en-US" sz="1800" dirty="0" err="1" smtClean="0"/>
              <a:t>Imputationsmodell</a:t>
            </a:r>
            <a:r>
              <a:rPr lang="en-US" sz="1800" dirty="0" smtClean="0"/>
              <a:t>: sat94 ~ rand 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/>
              <a:t>sat96 </a:t>
            </a:r>
            <a:r>
              <a:rPr lang="en-US" sz="1800" dirty="0" err="1" smtClean="0"/>
              <a:t>ausgelassen</a:t>
            </a:r>
            <a:endParaRPr lang="en-US" sz="1800" dirty="0" smtClean="0"/>
          </a:p>
          <a:p>
            <a:pPr lvl="1">
              <a:spcAft>
                <a:spcPts val="600"/>
              </a:spcAft>
              <a:buFont typeface="Wingdings"/>
              <a:buChar char="à"/>
            </a:pPr>
            <a:r>
              <a:rPr lang="en-US" sz="1800" dirty="0" smtClean="0"/>
              <a:t>sat94 und </a:t>
            </a:r>
            <a:r>
              <a:rPr lang="en-US" sz="1800" dirty="0"/>
              <a:t>sat96 </a:t>
            </a:r>
            <a:r>
              <a:rPr lang="en-US" sz="1800" dirty="0" err="1" smtClean="0"/>
              <a:t>sind</a:t>
            </a:r>
            <a:r>
              <a:rPr lang="en-US" sz="1800" dirty="0" smtClean="0"/>
              <a:t> </a:t>
            </a:r>
            <a:r>
              <a:rPr lang="en-US" sz="1800" dirty="0" err="1" smtClean="0"/>
              <a:t>bei</a:t>
            </a:r>
            <a:r>
              <a:rPr lang="en-US" sz="1800" dirty="0" smtClean="0"/>
              <a:t> </a:t>
            </a:r>
            <a:r>
              <a:rPr lang="en-US" sz="1800" dirty="0" err="1" smtClean="0"/>
              <a:t>Individuen</a:t>
            </a:r>
            <a:r>
              <a:rPr lang="en-US" sz="1800" dirty="0" smtClean="0"/>
              <a:t> </a:t>
            </a:r>
            <a:r>
              <a:rPr lang="en-US" sz="1800" dirty="0" err="1" smtClean="0"/>
              <a:t>mit</a:t>
            </a:r>
            <a:r>
              <a:rPr lang="en-US" sz="1800" dirty="0" smtClean="0"/>
              <a:t> </a:t>
            </a:r>
            <a:r>
              <a:rPr lang="en-US" sz="1800" dirty="0" err="1" smtClean="0"/>
              <a:t>imputiertem</a:t>
            </a:r>
            <a:r>
              <a:rPr lang="en-US" sz="1800" dirty="0" smtClean="0"/>
              <a:t> sat94 und </a:t>
            </a:r>
            <a:r>
              <a:rPr lang="en-US" sz="1800" dirty="0" err="1" smtClean="0"/>
              <a:t>beobachtetem</a:t>
            </a:r>
            <a:r>
              <a:rPr lang="en-US" sz="1800" dirty="0" smtClean="0"/>
              <a:t> sat96</a:t>
            </a:r>
            <a:r>
              <a:rPr lang="en-US" sz="1800" dirty="0"/>
              <a:t> </a:t>
            </a:r>
            <a:r>
              <a:rPr lang="en-US" sz="1800" dirty="0" err="1" smtClean="0"/>
              <a:t>unkorreliert</a:t>
            </a:r>
            <a:endParaRPr lang="en-US" sz="1800" dirty="0" smtClean="0"/>
          </a:p>
          <a:p>
            <a:pPr lvl="1">
              <a:spcAft>
                <a:spcPts val="600"/>
              </a:spcAft>
              <a:buFont typeface="Wingdings"/>
              <a:buChar char="à"/>
            </a:pPr>
            <a:r>
              <a:rPr lang="en-US" sz="1800" dirty="0" err="1" smtClean="0"/>
              <a:t>Koeffizient</a:t>
            </a:r>
            <a:r>
              <a:rPr lang="en-US" sz="1800" dirty="0" smtClean="0"/>
              <a:t> </a:t>
            </a:r>
            <a:r>
              <a:rPr lang="en-US" sz="1800" dirty="0" err="1" smtClean="0"/>
              <a:t>für</a:t>
            </a:r>
            <a:r>
              <a:rPr lang="en-US" sz="1800" dirty="0" smtClean="0"/>
              <a:t> sat94 </a:t>
            </a:r>
            <a:r>
              <a:rPr lang="en-US" sz="1800" dirty="0" err="1" smtClean="0"/>
              <a:t>im</a:t>
            </a:r>
            <a:r>
              <a:rPr lang="en-US" sz="1800" dirty="0" smtClean="0"/>
              <a:t> </a:t>
            </a:r>
            <a:r>
              <a:rPr lang="en-US" sz="1800" dirty="0" err="1" smtClean="0"/>
              <a:t>Analysemodell</a:t>
            </a:r>
            <a:r>
              <a:rPr lang="en-US" sz="1800" dirty="0" smtClean="0"/>
              <a:t> </a:t>
            </a:r>
            <a:r>
              <a:rPr lang="en-US" sz="1800" dirty="0" err="1" smtClean="0"/>
              <a:t>gegen</a:t>
            </a:r>
            <a:r>
              <a:rPr lang="en-US" sz="1800" dirty="0" smtClean="0"/>
              <a:t> Null </a:t>
            </a:r>
            <a:r>
              <a:rPr lang="en-US" sz="1800" dirty="0" err="1" smtClean="0"/>
              <a:t>verzerrt</a:t>
            </a:r>
            <a:endParaRPr lang="en-US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5C0D9D-F6EA-43B5-AF8C-1D2C5A47DCED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300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>
                <a:solidFill>
                  <a:srgbClr val="000000"/>
                </a:solidFill>
              </a:rPr>
              <a:t>3. MICE</a:t>
            </a:r>
            <a:br>
              <a:rPr lang="de-DE" sz="1600" dirty="0">
                <a:solidFill>
                  <a:srgbClr val="000000"/>
                </a:solidFill>
              </a:rPr>
            </a:br>
            <a:r>
              <a:rPr lang="de-DE" sz="1600" dirty="0">
                <a:solidFill>
                  <a:srgbClr val="000000"/>
                </a:solidFill>
              </a:rPr>
              <a:t>3.2 Spezifikation des </a:t>
            </a:r>
            <a:br>
              <a:rPr lang="de-DE" sz="1600" dirty="0">
                <a:solidFill>
                  <a:srgbClr val="000000"/>
                </a:solidFill>
              </a:rPr>
            </a:br>
            <a:r>
              <a:rPr lang="de-DE" sz="1600" dirty="0">
                <a:solidFill>
                  <a:srgbClr val="000000"/>
                </a:solidFill>
              </a:rPr>
              <a:t>       </a:t>
            </a:r>
            <a:r>
              <a:rPr lang="de-DE" sz="1600" dirty="0" err="1">
                <a:solidFill>
                  <a:srgbClr val="000000"/>
                </a:solidFill>
              </a:rPr>
              <a:t>Imputationsmodells</a:t>
            </a:r>
            <a:r>
              <a:rPr lang="de-DE" sz="1600" dirty="0">
                <a:solidFill>
                  <a:srgbClr val="000000"/>
                </a:solidFill>
              </a:rPr>
              <a:t/>
            </a:r>
            <a:br>
              <a:rPr lang="de-DE" sz="1600" dirty="0">
                <a:solidFill>
                  <a:srgbClr val="000000"/>
                </a:solidFill>
              </a:rPr>
            </a:br>
            <a:r>
              <a:rPr lang="de-DE" sz="1600" dirty="0">
                <a:solidFill>
                  <a:srgbClr val="000000"/>
                </a:solidFill>
              </a:rPr>
              <a:t>3.2.1 Variablenselektion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088" y="1484785"/>
            <a:ext cx="8229600" cy="466995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400" i="1" dirty="0" err="1" smtClean="0"/>
              <a:t>Einschluss</a:t>
            </a:r>
            <a:r>
              <a:rPr lang="en-US" sz="1400" i="1" dirty="0" smtClean="0"/>
              <a:t> von </a:t>
            </a:r>
            <a:r>
              <a:rPr lang="en-US" sz="1400" i="1" dirty="0" err="1" smtClean="0"/>
              <a:t>Prädiktoren</a:t>
            </a:r>
            <a:r>
              <a:rPr lang="en-US" sz="1400" i="1" dirty="0" smtClean="0"/>
              <a:t> der </a:t>
            </a:r>
            <a:r>
              <a:rPr lang="en-US" sz="1400" i="1" dirty="0" err="1" smtClean="0"/>
              <a:t>unvollständigen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Variablen</a:t>
            </a:r>
            <a:endParaRPr lang="en-US" sz="1400" i="1" dirty="0" smtClean="0"/>
          </a:p>
          <a:p>
            <a:pPr>
              <a:lnSpc>
                <a:spcPct val="150000"/>
              </a:lnSpc>
            </a:pPr>
            <a:r>
              <a:rPr lang="en-US" sz="1400" dirty="0" err="1" smtClean="0"/>
              <a:t>Variablen</a:t>
            </a:r>
            <a:r>
              <a:rPr lang="en-US" sz="1400" dirty="0" smtClean="0"/>
              <a:t> die </a:t>
            </a:r>
            <a:r>
              <a:rPr lang="en-US" sz="1400" dirty="0" err="1" smtClean="0"/>
              <a:t>die</a:t>
            </a:r>
            <a:r>
              <a:rPr lang="en-US" sz="1400" dirty="0" smtClean="0"/>
              <a:t> </a:t>
            </a:r>
            <a:r>
              <a:rPr lang="en-US" sz="1400" dirty="0" err="1" smtClean="0"/>
              <a:t>unvollständige</a:t>
            </a:r>
            <a:r>
              <a:rPr lang="en-US" sz="1400" dirty="0" smtClean="0"/>
              <a:t> Variable </a:t>
            </a:r>
            <a:r>
              <a:rPr lang="en-US" sz="1400" dirty="0" err="1" smtClean="0"/>
              <a:t>vorhersagen</a:t>
            </a: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1400" dirty="0" err="1" smtClean="0"/>
              <a:t>Variablen</a:t>
            </a:r>
            <a:r>
              <a:rPr lang="en-US" sz="1400" dirty="0" smtClean="0"/>
              <a:t>, die </a:t>
            </a:r>
            <a:r>
              <a:rPr lang="en-US" sz="1400" dirty="0" err="1" smtClean="0"/>
              <a:t>vorhersagen</a:t>
            </a:r>
            <a:r>
              <a:rPr lang="en-US" sz="1400" dirty="0" smtClean="0"/>
              <a:t>, </a:t>
            </a:r>
            <a:r>
              <a:rPr lang="en-US" sz="1400" dirty="0" err="1" smtClean="0"/>
              <a:t>ob</a:t>
            </a:r>
            <a:r>
              <a:rPr lang="en-US" sz="1400" dirty="0" smtClean="0"/>
              <a:t> die </a:t>
            </a:r>
            <a:r>
              <a:rPr lang="en-US" sz="1400" dirty="0" err="1" smtClean="0"/>
              <a:t>unvollständige</a:t>
            </a:r>
            <a:r>
              <a:rPr lang="en-US" sz="1400" dirty="0" smtClean="0"/>
              <a:t> Variable </a:t>
            </a:r>
            <a:r>
              <a:rPr lang="en-US" sz="1400" dirty="0" err="1" smtClean="0"/>
              <a:t>ein</a:t>
            </a:r>
            <a:r>
              <a:rPr lang="en-US" sz="1400" dirty="0" smtClean="0"/>
              <a:t> </a:t>
            </a:r>
            <a:r>
              <a:rPr lang="en-US" sz="1400" dirty="0" err="1" smtClean="0"/>
              <a:t>fehlender</a:t>
            </a:r>
            <a:r>
              <a:rPr lang="en-US" sz="1400" dirty="0" smtClean="0"/>
              <a:t> Wert </a:t>
            </a:r>
            <a:r>
              <a:rPr lang="en-US" sz="1400" dirty="0" err="1" smtClean="0"/>
              <a:t>ist</a:t>
            </a:r>
            <a:endParaRPr lang="en-US" sz="1400" dirty="0" smtClean="0"/>
          </a:p>
          <a:p>
            <a:pPr lvl="1">
              <a:lnSpc>
                <a:spcPct val="150000"/>
              </a:lnSpc>
            </a:pPr>
            <a:r>
              <a:rPr lang="en-US" sz="1400" dirty="0" smtClean="0"/>
              <a:t>Dies </a:t>
            </a:r>
            <a:r>
              <a:rPr lang="en-US" sz="1400" dirty="0" err="1" smtClean="0"/>
              <a:t>können</a:t>
            </a:r>
            <a:r>
              <a:rPr lang="en-US" sz="1400" dirty="0" smtClean="0"/>
              <a:t> </a:t>
            </a:r>
            <a:r>
              <a:rPr lang="en-US" sz="1400" dirty="0" err="1" smtClean="0"/>
              <a:t>auch</a:t>
            </a:r>
            <a:r>
              <a:rPr lang="en-US" sz="1400" dirty="0" smtClean="0"/>
              <a:t> post </a:t>
            </a:r>
            <a:r>
              <a:rPr lang="en-US" sz="1400" dirty="0" err="1" smtClean="0"/>
              <a:t>Randomisierung</a:t>
            </a:r>
            <a:r>
              <a:rPr lang="en-US" sz="1400" dirty="0" smtClean="0"/>
              <a:t> </a:t>
            </a:r>
            <a:r>
              <a:rPr lang="en-US" sz="1400" dirty="0" err="1" smtClean="0"/>
              <a:t>ehobene</a:t>
            </a:r>
            <a:r>
              <a:rPr lang="en-US" sz="1400" dirty="0" smtClean="0"/>
              <a:t> </a:t>
            </a:r>
            <a:r>
              <a:rPr lang="en-US" sz="1400" dirty="0" err="1" smtClean="0"/>
              <a:t>Variablen</a:t>
            </a:r>
            <a:r>
              <a:rPr lang="en-US" sz="1400" dirty="0" smtClean="0"/>
              <a:t> sein! (</a:t>
            </a:r>
            <a:r>
              <a:rPr lang="en-US" sz="1400" dirty="0" err="1" smtClean="0"/>
              <a:t>Adhärenz</a:t>
            </a:r>
            <a:r>
              <a:rPr lang="en-US" sz="1400" dirty="0" smtClean="0"/>
              <a:t>, </a:t>
            </a:r>
            <a:r>
              <a:rPr lang="en-US" sz="1400" dirty="0" err="1" smtClean="0"/>
              <a:t>Mediatoren</a:t>
            </a:r>
            <a:r>
              <a:rPr lang="en-US" sz="1400" dirty="0" smtClean="0"/>
              <a:t>, </a:t>
            </a:r>
            <a:r>
              <a:rPr lang="en-US" sz="1400" dirty="0" err="1" smtClean="0"/>
              <a:t>andere</a:t>
            </a:r>
            <a:r>
              <a:rPr lang="en-US" sz="1400" dirty="0" smtClean="0"/>
              <a:t> Outcomes)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dirty="0" err="1" smtClean="0"/>
              <a:t>Vorteile</a:t>
            </a:r>
            <a:r>
              <a:rPr lang="en-US" sz="1400" dirty="0" smtClean="0"/>
              <a:t>:</a:t>
            </a:r>
            <a:endParaRPr lang="en-US" sz="1400" dirty="0"/>
          </a:p>
          <a:p>
            <a:pPr lvl="1">
              <a:lnSpc>
                <a:spcPct val="150000"/>
              </a:lnSpc>
            </a:pPr>
            <a:r>
              <a:rPr lang="en-US" sz="1400" dirty="0" err="1" smtClean="0"/>
              <a:t>Macht</a:t>
            </a:r>
            <a:r>
              <a:rPr lang="en-US" sz="1400" dirty="0" smtClean="0"/>
              <a:t> MAR </a:t>
            </a:r>
            <a:r>
              <a:rPr lang="en-US" sz="1400" dirty="0" err="1" smtClean="0"/>
              <a:t>Annahme</a:t>
            </a:r>
            <a:r>
              <a:rPr lang="en-US" sz="1400" dirty="0" smtClean="0"/>
              <a:t> </a:t>
            </a:r>
            <a:r>
              <a:rPr lang="en-US" sz="1400" dirty="0" err="1" smtClean="0"/>
              <a:t>plausibler</a:t>
            </a:r>
            <a:r>
              <a:rPr lang="en-US" sz="1400" dirty="0" smtClean="0"/>
              <a:t> </a:t>
            </a:r>
            <a:r>
              <a:rPr lang="en-US" sz="1400" dirty="0" smtClean="0">
                <a:sym typeface="Wingdings" panose="05000000000000000000" pitchFamily="2" charset="2"/>
              </a:rPr>
              <a:t> </a:t>
            </a:r>
            <a:r>
              <a:rPr lang="en-US" sz="1400" dirty="0" err="1" smtClean="0"/>
              <a:t>reduziert</a:t>
            </a:r>
            <a:r>
              <a:rPr lang="en-US" sz="1400" dirty="0" smtClean="0"/>
              <a:t> Bias</a:t>
            </a:r>
          </a:p>
          <a:p>
            <a:pPr lvl="1">
              <a:lnSpc>
                <a:spcPct val="150000"/>
              </a:lnSpc>
            </a:pPr>
            <a:r>
              <a:rPr lang="en-US" sz="1400" dirty="0" err="1" smtClean="0"/>
              <a:t>Kann</a:t>
            </a:r>
            <a:r>
              <a:rPr lang="en-US" sz="1400" dirty="0" smtClean="0"/>
              <a:t> die Imputation </a:t>
            </a:r>
            <a:r>
              <a:rPr lang="en-US" sz="1400" dirty="0" err="1" smtClean="0"/>
              <a:t>verbessern</a:t>
            </a:r>
            <a:r>
              <a:rPr lang="en-US" sz="1400" dirty="0" smtClean="0"/>
              <a:t> </a:t>
            </a:r>
            <a:r>
              <a:rPr lang="en-US" sz="1400" dirty="0" smtClean="0">
                <a:sym typeface="Wingdings" panose="05000000000000000000" pitchFamily="2" charset="2"/>
              </a:rPr>
              <a:t> </a:t>
            </a:r>
            <a:r>
              <a:rPr lang="en-US" sz="1400" dirty="0" err="1" smtClean="0">
                <a:sym typeface="Wingdings" panose="05000000000000000000" pitchFamily="2" charset="2"/>
              </a:rPr>
              <a:t>Reduktion</a:t>
            </a:r>
            <a:r>
              <a:rPr lang="en-US" sz="1400" dirty="0" smtClean="0">
                <a:sym typeface="Wingdings" panose="05000000000000000000" pitchFamily="2" charset="2"/>
              </a:rPr>
              <a:t> des </a:t>
            </a:r>
            <a:r>
              <a:rPr lang="en-US" sz="1400" dirty="0" err="1" smtClean="0">
                <a:sym typeface="Wingdings" panose="05000000000000000000" pitchFamily="2" charset="2"/>
              </a:rPr>
              <a:t>Standardfehlers</a:t>
            </a:r>
            <a:r>
              <a:rPr lang="en-US" sz="1400" dirty="0" smtClean="0">
                <a:sym typeface="Wingdings" panose="05000000000000000000" pitchFamily="2" charset="2"/>
              </a:rPr>
              <a:t> der </a:t>
            </a:r>
            <a:r>
              <a:rPr lang="en-US" sz="1400" dirty="0" err="1" smtClean="0">
                <a:sym typeface="Wingdings" panose="05000000000000000000" pitchFamily="2" charset="2"/>
              </a:rPr>
              <a:t>Schätzer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ym typeface="Wingdings" panose="05000000000000000000" pitchFamily="2" charset="2"/>
              </a:rPr>
              <a:t>im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ym typeface="Wingdings" panose="05000000000000000000" pitchFamily="2" charset="2"/>
              </a:rPr>
              <a:t>Analysemodell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Beispiel</a:t>
            </a:r>
            <a:r>
              <a:rPr lang="en-US" sz="1600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n-US" sz="1400" dirty="0" err="1" smtClean="0"/>
              <a:t>Fehlende</a:t>
            </a:r>
            <a:r>
              <a:rPr lang="en-US" sz="1400" dirty="0" smtClean="0"/>
              <a:t> </a:t>
            </a:r>
            <a:r>
              <a:rPr lang="en-US" sz="1400" dirty="0" err="1" smtClean="0"/>
              <a:t>Werte</a:t>
            </a:r>
            <a:r>
              <a:rPr lang="en-US" sz="1400" dirty="0" smtClean="0"/>
              <a:t> </a:t>
            </a:r>
            <a:r>
              <a:rPr lang="en-US" sz="1400" dirty="0" err="1" smtClean="0"/>
              <a:t>für</a:t>
            </a:r>
            <a:r>
              <a:rPr lang="en-US" sz="1400" dirty="0" smtClean="0"/>
              <a:t> sat96, </a:t>
            </a:r>
            <a:r>
              <a:rPr lang="en-US" sz="1400" dirty="0" err="1" smtClean="0"/>
              <a:t>aber</a:t>
            </a:r>
            <a:r>
              <a:rPr lang="en-US" sz="1400" dirty="0" smtClean="0"/>
              <a:t> </a:t>
            </a:r>
            <a:r>
              <a:rPr lang="en-US" sz="1400" dirty="0" err="1" smtClean="0"/>
              <a:t>beobachtete</a:t>
            </a:r>
            <a:r>
              <a:rPr lang="en-US" sz="1400" dirty="0" smtClean="0"/>
              <a:t> </a:t>
            </a:r>
            <a:r>
              <a:rPr lang="en-US" sz="1400" dirty="0" err="1" smtClean="0"/>
              <a:t>Werte</a:t>
            </a:r>
            <a:r>
              <a:rPr lang="en-US" sz="1400" dirty="0" smtClean="0"/>
              <a:t> </a:t>
            </a:r>
            <a:r>
              <a:rPr lang="en-US" sz="1400" dirty="0" err="1" smtClean="0"/>
              <a:t>für</a:t>
            </a:r>
            <a:r>
              <a:rPr lang="en-US" sz="1400" dirty="0" smtClean="0"/>
              <a:t> cprs96 (</a:t>
            </a:r>
            <a:r>
              <a:rPr lang="en-US" sz="1400" dirty="0" err="1" smtClean="0"/>
              <a:t>Psychopathologie</a:t>
            </a:r>
            <a:r>
              <a:rPr lang="en-US" sz="1400" dirty="0" smtClean="0"/>
              <a:t> Score)</a:t>
            </a:r>
          </a:p>
          <a:p>
            <a:pPr lvl="1">
              <a:lnSpc>
                <a:spcPct val="150000"/>
              </a:lnSpc>
            </a:pPr>
            <a:r>
              <a:rPr lang="en-US" sz="1400" dirty="0" err="1" smtClean="0"/>
              <a:t>Bessere</a:t>
            </a:r>
            <a:r>
              <a:rPr lang="en-US" sz="1400" dirty="0" smtClean="0"/>
              <a:t> </a:t>
            </a:r>
            <a:r>
              <a:rPr lang="en-US" sz="1400" dirty="0" err="1" smtClean="0"/>
              <a:t>Imputationen</a:t>
            </a:r>
            <a:r>
              <a:rPr lang="en-US" sz="1400" dirty="0" smtClean="0"/>
              <a:t> </a:t>
            </a:r>
            <a:r>
              <a:rPr lang="en-US" sz="1400" dirty="0" err="1" smtClean="0"/>
              <a:t>für</a:t>
            </a:r>
            <a:r>
              <a:rPr lang="en-US" sz="1400" dirty="0" smtClean="0"/>
              <a:t> sat96 </a:t>
            </a:r>
            <a:r>
              <a:rPr lang="en-US" sz="1400" dirty="0" err="1" smtClean="0"/>
              <a:t>möglich</a:t>
            </a:r>
            <a:r>
              <a:rPr lang="en-US" sz="1400" dirty="0" smtClean="0"/>
              <a:t>, </a:t>
            </a:r>
            <a:r>
              <a:rPr lang="en-US" sz="1400" dirty="0" err="1" smtClean="0"/>
              <a:t>wenn</a:t>
            </a:r>
            <a:r>
              <a:rPr lang="en-US" sz="1400" dirty="0" smtClean="0"/>
              <a:t> cprs96 in das </a:t>
            </a:r>
            <a:r>
              <a:rPr lang="en-US" sz="1400" dirty="0" err="1" smtClean="0"/>
              <a:t>Imputationsmodell</a:t>
            </a:r>
            <a:r>
              <a:rPr lang="en-US" sz="1400" dirty="0" smtClean="0"/>
              <a:t> </a:t>
            </a:r>
            <a:r>
              <a:rPr lang="en-US" sz="1400" dirty="0" err="1" smtClean="0"/>
              <a:t>aufgenommen</a:t>
            </a:r>
            <a:r>
              <a:rPr lang="en-US" sz="1400" dirty="0" smtClean="0"/>
              <a:t> </a:t>
            </a:r>
            <a:r>
              <a:rPr lang="en-US" sz="1400" dirty="0" err="1" smtClean="0"/>
              <a:t>wird</a:t>
            </a:r>
            <a:endParaRPr lang="en-US" sz="1400" dirty="0"/>
          </a:p>
          <a:p>
            <a:pPr marL="0" indent="0">
              <a:buNone/>
            </a:pPr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9A52D1-D356-4C77-9F1C-7E65AFB604DA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58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/>
              <a:t>3. MICE</a:t>
            </a:r>
            <a:br>
              <a:rPr lang="de-DE" sz="1600" dirty="0" smtClean="0"/>
            </a:br>
            <a:r>
              <a:rPr lang="de-DE" sz="1600" dirty="0" smtClean="0"/>
              <a:t>3.2 </a:t>
            </a:r>
            <a:r>
              <a:rPr lang="de-DE" sz="1600" dirty="0"/>
              <a:t>Spezifikation des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> </a:t>
            </a:r>
            <a:r>
              <a:rPr lang="de-DE" sz="1600" dirty="0" smtClean="0"/>
              <a:t>     </a:t>
            </a:r>
            <a:r>
              <a:rPr lang="de-DE" sz="1600" dirty="0" err="1" smtClean="0"/>
              <a:t>Imputationsmodells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3.2.2 </a:t>
            </a:r>
            <a:r>
              <a:rPr lang="de-DE" sz="1600" dirty="0"/>
              <a:t>Modellform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Imputation von:</a:t>
            </a:r>
            <a:endParaRPr lang="en-US" sz="2000" dirty="0"/>
          </a:p>
          <a:p>
            <a:pPr lvl="1"/>
            <a:r>
              <a:rPr lang="de-DE" sz="1800" dirty="0" smtClean="0"/>
              <a:t>Transformationen (log </a:t>
            </a:r>
            <a:r>
              <a:rPr lang="de-DE" sz="1800" dirty="0" err="1" smtClean="0"/>
              <a:t>etc</a:t>
            </a:r>
            <a:r>
              <a:rPr lang="de-DE" sz="1800" dirty="0" smtClean="0"/>
              <a:t>)</a:t>
            </a:r>
          </a:p>
          <a:p>
            <a:pPr lvl="1"/>
            <a:r>
              <a:rPr lang="de-DE" sz="1800" dirty="0" smtClean="0"/>
              <a:t>Indizes (z.B. BMI)</a:t>
            </a:r>
          </a:p>
          <a:p>
            <a:pPr lvl="1"/>
            <a:r>
              <a:rPr lang="de-DE" sz="1800" dirty="0" err="1" smtClean="0"/>
              <a:t>Summenscores</a:t>
            </a:r>
            <a:endParaRPr lang="de-DE" sz="1800" dirty="0" smtClean="0"/>
          </a:p>
          <a:p>
            <a:pPr lvl="1"/>
            <a:r>
              <a:rPr lang="de-DE" sz="1800" dirty="0" smtClean="0"/>
              <a:t>Interaktionstermen</a:t>
            </a:r>
          </a:p>
          <a:p>
            <a:pPr lvl="1"/>
            <a:endParaRPr lang="de-DE" sz="1800" dirty="0" smtClean="0"/>
          </a:p>
          <a:p>
            <a:pPr marL="457200" indent="-457200">
              <a:buFont typeface="+mj-lt"/>
              <a:buAutoNum type="alphaLcParenR"/>
            </a:pPr>
            <a:r>
              <a:rPr lang="de-DE" sz="2000" dirty="0" smtClean="0"/>
              <a:t>Passive </a:t>
            </a:r>
            <a:r>
              <a:rPr lang="de-DE" sz="2000" dirty="0" err="1" smtClean="0"/>
              <a:t>Imputation</a:t>
            </a:r>
            <a:r>
              <a:rPr lang="de-DE" sz="2000" dirty="0" smtClean="0"/>
              <a:t>: Nur </a:t>
            </a:r>
            <a:r>
              <a:rPr lang="de-DE" sz="2000" dirty="0"/>
              <a:t>eine Variable </a:t>
            </a:r>
            <a:r>
              <a:rPr lang="de-DE" sz="2000" dirty="0" err="1"/>
              <a:t>imputieren</a:t>
            </a:r>
            <a:r>
              <a:rPr lang="de-DE" sz="2000" dirty="0"/>
              <a:t>, die andere aus der </a:t>
            </a:r>
            <a:r>
              <a:rPr lang="de-DE" sz="2000" dirty="0" err="1"/>
              <a:t>imputierten</a:t>
            </a:r>
            <a:r>
              <a:rPr lang="de-DE" sz="2000" dirty="0"/>
              <a:t> </a:t>
            </a:r>
            <a:r>
              <a:rPr lang="de-DE" sz="2000" dirty="0" smtClean="0"/>
              <a:t>berechnen</a:t>
            </a: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  <a:p>
            <a:pPr marL="457200" indent="-457200">
              <a:buFont typeface="+mj-lt"/>
              <a:buAutoNum type="alphaLcParenR"/>
            </a:pPr>
            <a:r>
              <a:rPr lang="de-DE" sz="2000" dirty="0"/>
              <a:t>‘just </a:t>
            </a:r>
            <a:r>
              <a:rPr lang="de-DE" sz="2000" dirty="0" err="1"/>
              <a:t>another</a:t>
            </a:r>
            <a:r>
              <a:rPr lang="de-DE" sz="2000" dirty="0"/>
              <a:t> variable’ (JAV) Ansatz: Beziehung zwischen sat94sq und sat94 wird ignoriert</a:t>
            </a:r>
          </a:p>
          <a:p>
            <a:pPr marL="457200" indent="-457200">
              <a:buFont typeface="+mj-lt"/>
              <a:buAutoNum type="alphaLcParenR"/>
            </a:pP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A8157-78E4-425B-A9A4-7470028CF0CE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40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3600" dirty="0" smtClean="0"/>
              <a:t>1. Einleitung</a:t>
            </a:r>
            <a:endParaRPr lang="de-DE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8308DD-3D80-4802-ABEE-325D5CF5A2A8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83E0A-5A6F-41C9-A426-92D127E2EEBA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52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>
                <a:solidFill>
                  <a:srgbClr val="000000"/>
                </a:solidFill>
              </a:rPr>
              <a:t>3. MICE</a:t>
            </a:r>
            <a:br>
              <a:rPr lang="de-DE" sz="1600" dirty="0">
                <a:solidFill>
                  <a:srgbClr val="000000"/>
                </a:solidFill>
              </a:rPr>
            </a:br>
            <a:r>
              <a:rPr lang="de-DE" sz="1600" dirty="0">
                <a:solidFill>
                  <a:srgbClr val="000000"/>
                </a:solidFill>
              </a:rPr>
              <a:t>3.2 Spezifikation des </a:t>
            </a:r>
            <a:br>
              <a:rPr lang="de-DE" sz="1600" dirty="0">
                <a:solidFill>
                  <a:srgbClr val="000000"/>
                </a:solidFill>
              </a:rPr>
            </a:br>
            <a:r>
              <a:rPr lang="de-DE" sz="1600" dirty="0">
                <a:solidFill>
                  <a:srgbClr val="000000"/>
                </a:solidFill>
              </a:rPr>
              <a:t>      </a:t>
            </a:r>
            <a:r>
              <a:rPr lang="de-DE" sz="1600" dirty="0" err="1">
                <a:solidFill>
                  <a:srgbClr val="000000"/>
                </a:solidFill>
              </a:rPr>
              <a:t>Imputationsmodells</a:t>
            </a:r>
            <a:r>
              <a:rPr lang="de-DE" sz="1600" dirty="0">
                <a:solidFill>
                  <a:srgbClr val="000000"/>
                </a:solidFill>
              </a:rPr>
              <a:t/>
            </a:r>
            <a:br>
              <a:rPr lang="de-DE" sz="1600" dirty="0">
                <a:solidFill>
                  <a:srgbClr val="000000"/>
                </a:solidFill>
              </a:rPr>
            </a:br>
            <a:r>
              <a:rPr lang="de-DE" sz="1600" dirty="0">
                <a:solidFill>
                  <a:srgbClr val="000000"/>
                </a:solidFill>
              </a:rPr>
              <a:t>3.2.2 Modellform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de-DE" sz="1800" i="1" dirty="0"/>
          </a:p>
          <a:p>
            <a:pPr marL="0" indent="0">
              <a:spcAft>
                <a:spcPts val="600"/>
              </a:spcAft>
              <a:buNone/>
            </a:pPr>
            <a:r>
              <a:rPr lang="de-DE" sz="1800" i="1" dirty="0" smtClean="0"/>
              <a:t>1. Passiver Ansatz</a:t>
            </a:r>
            <a:endParaRPr lang="de-DE" sz="1800" i="1" dirty="0"/>
          </a:p>
          <a:p>
            <a:pPr>
              <a:spcAft>
                <a:spcPts val="600"/>
              </a:spcAft>
            </a:pPr>
            <a:r>
              <a:rPr lang="en-US" sz="1800" dirty="0" smtClean="0"/>
              <a:t>sat94 ~ sat96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/>
              <a:t>sat94sq = </a:t>
            </a:r>
            <a:r>
              <a:rPr lang="en-US" sz="1800" dirty="0" err="1" smtClean="0"/>
              <a:t>quadrierter</a:t>
            </a:r>
            <a:r>
              <a:rPr lang="en-US" sz="1800" dirty="0" smtClean="0"/>
              <a:t> Wert von sat94</a:t>
            </a:r>
            <a:r>
              <a:rPr lang="en-US" sz="1800" dirty="0"/>
              <a:t>.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de-DE" sz="1800" dirty="0" smtClean="0"/>
              <a:t> </a:t>
            </a:r>
            <a:r>
              <a:rPr lang="de-DE" sz="1800" dirty="0"/>
              <a:t>‘</a:t>
            </a:r>
            <a:r>
              <a:rPr lang="de-DE" sz="1800" dirty="0" smtClean="0"/>
              <a:t>lineares passives’ Modell</a:t>
            </a:r>
            <a:endParaRPr lang="de-DE" sz="1800" dirty="0"/>
          </a:p>
          <a:p>
            <a:pPr>
              <a:spcAft>
                <a:spcPts val="600"/>
              </a:spcAft>
            </a:pPr>
            <a:r>
              <a:rPr lang="en-US" sz="1800" dirty="0" smtClean="0"/>
              <a:t>Problem: </a:t>
            </a:r>
            <a:r>
              <a:rPr lang="en-US" sz="1800" dirty="0" err="1" smtClean="0"/>
              <a:t>Wenn</a:t>
            </a:r>
            <a:r>
              <a:rPr lang="en-US" sz="1800" dirty="0" smtClean="0"/>
              <a:t> das </a:t>
            </a:r>
            <a:r>
              <a:rPr lang="en-US" sz="1800" dirty="0" err="1" smtClean="0"/>
              <a:t>Analysemodell</a:t>
            </a:r>
            <a:r>
              <a:rPr lang="en-US" sz="1800" dirty="0" smtClean="0"/>
              <a:t> </a:t>
            </a:r>
            <a:r>
              <a:rPr lang="en-US" sz="1800" dirty="0" err="1" smtClean="0"/>
              <a:t>tatsächlich</a:t>
            </a:r>
            <a:r>
              <a:rPr lang="en-US" sz="1800" dirty="0" smtClean="0"/>
              <a:t> sat94sq </a:t>
            </a:r>
            <a:r>
              <a:rPr lang="en-US" sz="1800" dirty="0" err="1" smtClean="0"/>
              <a:t>enthält</a:t>
            </a:r>
            <a:r>
              <a:rPr lang="en-US" sz="1800" dirty="0" smtClean="0"/>
              <a:t>, </a:t>
            </a:r>
            <a:r>
              <a:rPr lang="en-US" sz="1800" dirty="0" err="1" smtClean="0"/>
              <a:t>ist</a:t>
            </a:r>
            <a:r>
              <a:rPr lang="en-US" sz="1800" dirty="0" smtClean="0"/>
              <a:t> das </a:t>
            </a:r>
            <a:r>
              <a:rPr lang="en-US" sz="1800" dirty="0" err="1" smtClean="0"/>
              <a:t>Imputationsmodell</a:t>
            </a:r>
            <a:r>
              <a:rPr lang="en-US" sz="1800" dirty="0" smtClean="0"/>
              <a:t> </a:t>
            </a:r>
            <a:r>
              <a:rPr lang="en-US" sz="1800" dirty="0" err="1" smtClean="0"/>
              <a:t>für</a:t>
            </a:r>
            <a:r>
              <a:rPr lang="en-US" sz="1800" dirty="0" smtClean="0"/>
              <a:t> sat94 </a:t>
            </a:r>
            <a:r>
              <a:rPr lang="en-US" sz="1800" dirty="0" err="1" smtClean="0"/>
              <a:t>keine</a:t>
            </a:r>
            <a:r>
              <a:rPr lang="en-US" sz="1800" dirty="0" smtClean="0"/>
              <a:t> </a:t>
            </a:r>
            <a:r>
              <a:rPr lang="en-US" sz="1800" dirty="0" err="1" smtClean="0"/>
              <a:t>einfache</a:t>
            </a:r>
            <a:r>
              <a:rPr lang="en-US" sz="1800" dirty="0" smtClean="0"/>
              <a:t> </a:t>
            </a:r>
            <a:r>
              <a:rPr lang="en-US" sz="1800" dirty="0" err="1" smtClean="0"/>
              <a:t>lineare</a:t>
            </a:r>
            <a:r>
              <a:rPr lang="en-US" sz="1800" dirty="0" smtClean="0"/>
              <a:t> Regression. </a:t>
            </a:r>
          </a:p>
          <a:p>
            <a:pPr lvl="1">
              <a:spcAft>
                <a:spcPts val="600"/>
              </a:spcAft>
            </a:pPr>
            <a:r>
              <a:rPr lang="en-US" sz="1800" dirty="0" err="1" smtClean="0"/>
              <a:t>Zu</a:t>
            </a:r>
            <a:r>
              <a:rPr lang="en-US" sz="1800" dirty="0" smtClean="0"/>
              <a:t> </a:t>
            </a:r>
            <a:r>
              <a:rPr lang="en-US" sz="1800" dirty="0" err="1" smtClean="0"/>
              <a:t>geringen</a:t>
            </a:r>
            <a:r>
              <a:rPr lang="en-US" sz="1800" dirty="0" smtClean="0"/>
              <a:t> </a:t>
            </a:r>
            <a:r>
              <a:rPr lang="en-US" sz="1800" dirty="0" err="1" smtClean="0"/>
              <a:t>Krümmung</a:t>
            </a:r>
            <a:r>
              <a:rPr lang="en-US" sz="1800" dirty="0" smtClean="0"/>
              <a:t> der </a:t>
            </a:r>
            <a:r>
              <a:rPr lang="en-US" sz="1800" dirty="0" err="1" smtClean="0"/>
              <a:t>imputierten</a:t>
            </a:r>
            <a:r>
              <a:rPr lang="en-US" sz="1800" dirty="0" smtClean="0"/>
              <a:t> </a:t>
            </a:r>
            <a:r>
              <a:rPr lang="en-US" sz="1800" dirty="0" err="1" smtClean="0"/>
              <a:t>Daten</a:t>
            </a:r>
            <a:endParaRPr lang="en-US" sz="1800" dirty="0"/>
          </a:p>
          <a:p>
            <a:pPr lvl="1">
              <a:spcAft>
                <a:spcPts val="600"/>
              </a:spcAft>
            </a:pPr>
            <a:r>
              <a:rPr lang="en-US" sz="1800" dirty="0" err="1" smtClean="0"/>
              <a:t>Koeffizient</a:t>
            </a:r>
            <a:r>
              <a:rPr lang="en-US" sz="1800" dirty="0"/>
              <a:t> von sat94sq </a:t>
            </a:r>
            <a:r>
              <a:rPr lang="en-US" sz="1800" dirty="0" err="1" smtClean="0"/>
              <a:t>verzerrt</a:t>
            </a:r>
            <a:r>
              <a:rPr lang="en-US" sz="1800" dirty="0" smtClean="0"/>
              <a:t> </a:t>
            </a:r>
            <a:r>
              <a:rPr lang="en-US" sz="1800" dirty="0" err="1" smtClean="0"/>
              <a:t>gegen</a:t>
            </a:r>
            <a:r>
              <a:rPr lang="en-US" sz="1800" dirty="0" smtClean="0"/>
              <a:t> Null </a:t>
            </a:r>
          </a:p>
          <a:p>
            <a:pPr>
              <a:spcAft>
                <a:spcPts val="600"/>
              </a:spcAft>
            </a:pPr>
            <a:r>
              <a:rPr lang="en-US" sz="1800" dirty="0" err="1" smtClean="0"/>
              <a:t>Mögliche</a:t>
            </a:r>
            <a:r>
              <a:rPr lang="en-US" sz="1800" dirty="0" smtClean="0"/>
              <a:t> </a:t>
            </a:r>
            <a:r>
              <a:rPr lang="en-US" sz="1800" dirty="0" err="1" smtClean="0"/>
              <a:t>Lösung</a:t>
            </a:r>
            <a:r>
              <a:rPr lang="en-US" sz="1800" dirty="0" smtClean="0"/>
              <a:t>: PMM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err="1" smtClean="0"/>
              <a:t>reduziert</a:t>
            </a:r>
            <a:r>
              <a:rPr lang="en-US" sz="1800" dirty="0" smtClean="0"/>
              <a:t> den </a:t>
            </a:r>
            <a:r>
              <a:rPr lang="en-US" sz="1800" dirty="0" err="1" smtClean="0"/>
              <a:t>Einfluss</a:t>
            </a:r>
            <a:r>
              <a:rPr lang="en-US" sz="1800" dirty="0" smtClean="0"/>
              <a:t> der </a:t>
            </a:r>
            <a:r>
              <a:rPr lang="en-US" sz="1800" dirty="0" err="1" smtClean="0"/>
              <a:t>Misspezifikation</a:t>
            </a:r>
            <a:r>
              <a:rPr lang="en-US" sz="1800" dirty="0" smtClean="0"/>
              <a:t> des </a:t>
            </a:r>
            <a:r>
              <a:rPr lang="en-US" sz="1800" dirty="0" err="1" smtClean="0"/>
              <a:t>Modells</a:t>
            </a:r>
            <a:r>
              <a:rPr lang="en-US" sz="1800" dirty="0" smtClean="0"/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      </a:t>
            </a:r>
            <a:r>
              <a:rPr lang="en-US" sz="1800" dirty="0" smtClean="0"/>
              <a:t>‘</a:t>
            </a:r>
            <a:r>
              <a:rPr lang="en-US" sz="1800" dirty="0" err="1" smtClean="0"/>
              <a:t>verbessertes</a:t>
            </a:r>
            <a:r>
              <a:rPr lang="en-US" sz="1800" dirty="0" smtClean="0"/>
              <a:t> passives’ </a:t>
            </a:r>
            <a:r>
              <a:rPr lang="de-DE" sz="1800" dirty="0" smtClean="0"/>
              <a:t>Modell</a:t>
            </a:r>
          </a:p>
          <a:p>
            <a:endParaRPr lang="de-DE" sz="1600" dirty="0"/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040367-BD73-4E13-A909-A5A882FEEE63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68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>
                <a:solidFill>
                  <a:srgbClr val="000000"/>
                </a:solidFill>
              </a:rPr>
              <a:t>3. MICE</a:t>
            </a:r>
            <a:br>
              <a:rPr lang="de-DE" sz="1600" dirty="0">
                <a:solidFill>
                  <a:srgbClr val="000000"/>
                </a:solidFill>
              </a:rPr>
            </a:br>
            <a:r>
              <a:rPr lang="de-DE" sz="1600" dirty="0">
                <a:solidFill>
                  <a:srgbClr val="000000"/>
                </a:solidFill>
              </a:rPr>
              <a:t>3.2 Spezifikation des </a:t>
            </a:r>
            <a:br>
              <a:rPr lang="de-DE" sz="1600" dirty="0">
                <a:solidFill>
                  <a:srgbClr val="000000"/>
                </a:solidFill>
              </a:rPr>
            </a:br>
            <a:r>
              <a:rPr lang="de-DE" sz="1600" dirty="0">
                <a:solidFill>
                  <a:srgbClr val="000000"/>
                </a:solidFill>
              </a:rPr>
              <a:t>      </a:t>
            </a:r>
            <a:r>
              <a:rPr lang="de-DE" sz="1600" dirty="0" err="1">
                <a:solidFill>
                  <a:srgbClr val="000000"/>
                </a:solidFill>
              </a:rPr>
              <a:t>Imputationsmodells</a:t>
            </a:r>
            <a:r>
              <a:rPr lang="de-DE" sz="1600" dirty="0">
                <a:solidFill>
                  <a:srgbClr val="000000"/>
                </a:solidFill>
              </a:rPr>
              <a:t/>
            </a:r>
            <a:br>
              <a:rPr lang="de-DE" sz="1600" dirty="0">
                <a:solidFill>
                  <a:srgbClr val="000000"/>
                </a:solidFill>
              </a:rPr>
            </a:br>
            <a:r>
              <a:rPr lang="de-DE" sz="1600" dirty="0">
                <a:solidFill>
                  <a:srgbClr val="000000"/>
                </a:solidFill>
              </a:rPr>
              <a:t>3.2.2 Modellform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1400" i="1" dirty="0" smtClean="0"/>
              <a:t>2. </a:t>
            </a:r>
            <a:r>
              <a:rPr lang="de-DE" sz="1400" i="1" dirty="0" err="1" smtClean="0"/>
              <a:t>Congenial</a:t>
            </a:r>
            <a:r>
              <a:rPr lang="de-DE" sz="1400" i="1" dirty="0" smtClean="0"/>
              <a:t> </a:t>
            </a:r>
            <a:r>
              <a:rPr lang="de-DE" sz="1400" i="1" dirty="0" err="1"/>
              <a:t>imputation</a:t>
            </a:r>
            <a:r>
              <a:rPr lang="de-DE" sz="1400" i="1" dirty="0"/>
              <a:t> </a:t>
            </a:r>
            <a:r>
              <a:rPr lang="de-DE" sz="1400" i="1" dirty="0" err="1"/>
              <a:t>model</a:t>
            </a:r>
            <a:endParaRPr lang="de-DE" sz="1400" i="1" dirty="0"/>
          </a:p>
          <a:p>
            <a:pPr>
              <a:spcAft>
                <a:spcPts val="600"/>
              </a:spcAft>
            </a:pPr>
            <a:r>
              <a:rPr lang="en-US" sz="1400" dirty="0" err="1" smtClean="0"/>
              <a:t>Ein</a:t>
            </a:r>
            <a:r>
              <a:rPr lang="en-US" sz="1400" dirty="0" smtClean="0"/>
              <a:t> </a:t>
            </a:r>
            <a:r>
              <a:rPr lang="en-US" sz="1400" dirty="0" err="1" smtClean="0"/>
              <a:t>Imputationsmodell</a:t>
            </a:r>
            <a:r>
              <a:rPr lang="en-US" sz="1400" dirty="0" smtClean="0"/>
              <a:t> , das </a:t>
            </a:r>
            <a:r>
              <a:rPr lang="en-US" sz="1400" dirty="0" err="1" smtClean="0"/>
              <a:t>zum</a:t>
            </a:r>
            <a:r>
              <a:rPr lang="en-US" sz="1400" dirty="0" smtClean="0"/>
              <a:t> </a:t>
            </a:r>
            <a:r>
              <a:rPr lang="en-US" sz="1400" dirty="0" err="1" smtClean="0"/>
              <a:t>Analysemodell</a:t>
            </a:r>
            <a:r>
              <a:rPr lang="en-US" sz="1400" dirty="0" smtClean="0"/>
              <a:t> </a:t>
            </a:r>
            <a:r>
              <a:rPr lang="en-US" sz="1400" dirty="0" err="1" smtClean="0"/>
              <a:t>passt</a:t>
            </a:r>
            <a:r>
              <a:rPr lang="en-US" sz="1400" dirty="0" smtClean="0"/>
              <a:t>, </a:t>
            </a:r>
            <a:r>
              <a:rPr lang="en-US" sz="1400" dirty="0" err="1" smtClean="0"/>
              <a:t>aber</a:t>
            </a:r>
            <a:r>
              <a:rPr lang="en-US" sz="1400" dirty="0" smtClean="0"/>
              <a:t> </a:t>
            </a:r>
            <a:r>
              <a:rPr lang="en-US" sz="1400" dirty="0" err="1" smtClean="0"/>
              <a:t>nicht</a:t>
            </a:r>
            <a:r>
              <a:rPr lang="en-US" sz="1400" dirty="0" smtClean="0"/>
              <a:t> </a:t>
            </a:r>
            <a:r>
              <a:rPr lang="en-US" sz="1400" dirty="0" err="1" smtClean="0"/>
              <a:t>unbedingt</a:t>
            </a:r>
            <a:r>
              <a:rPr lang="en-US" sz="1400" dirty="0" smtClean="0"/>
              <a:t> </a:t>
            </a:r>
            <a:r>
              <a:rPr lang="en-US" sz="1400" dirty="0" err="1" smtClean="0"/>
              <a:t>korrekt</a:t>
            </a:r>
            <a:r>
              <a:rPr lang="en-US" sz="1400" dirty="0" smtClean="0"/>
              <a:t> </a:t>
            </a:r>
            <a:r>
              <a:rPr lang="en-US" sz="1400" dirty="0" err="1" smtClean="0"/>
              <a:t>spezifiert</a:t>
            </a:r>
            <a:r>
              <a:rPr lang="en-US" sz="1400" dirty="0" smtClean="0"/>
              <a:t> </a:t>
            </a:r>
            <a:r>
              <a:rPr lang="en-US" sz="1400" dirty="0" err="1" smtClean="0"/>
              <a:t>ist</a:t>
            </a:r>
            <a:r>
              <a:rPr lang="en-US" sz="14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Congeniality = </a:t>
            </a:r>
            <a:r>
              <a:rPr lang="en-US" sz="1400" dirty="0" err="1" smtClean="0"/>
              <a:t>Imputationsmodell</a:t>
            </a:r>
            <a:r>
              <a:rPr lang="en-US" sz="1400" dirty="0" smtClean="0"/>
              <a:t> und </a:t>
            </a:r>
            <a:r>
              <a:rPr lang="en-US" sz="1400" dirty="0" err="1" smtClean="0"/>
              <a:t>Analysemodell</a:t>
            </a:r>
            <a:r>
              <a:rPr lang="en-US" sz="1400" dirty="0" smtClean="0"/>
              <a:t> </a:t>
            </a:r>
            <a:r>
              <a:rPr lang="en-US" sz="1400" dirty="0" err="1" smtClean="0"/>
              <a:t>sind</a:t>
            </a:r>
            <a:r>
              <a:rPr lang="en-US" sz="1400" dirty="0" smtClean="0"/>
              <a:t> </a:t>
            </a:r>
            <a:r>
              <a:rPr lang="en-US" sz="1400" dirty="0" err="1" smtClean="0"/>
              <a:t>beide</a:t>
            </a:r>
            <a:r>
              <a:rPr lang="en-US" sz="1400" dirty="0" smtClean="0"/>
              <a:t> </a:t>
            </a:r>
            <a:r>
              <a:rPr lang="en-US" sz="1400" dirty="0" err="1" smtClean="0"/>
              <a:t>kompatibel</a:t>
            </a:r>
            <a:r>
              <a:rPr lang="en-US" sz="1400" dirty="0" smtClean="0"/>
              <a:t> </a:t>
            </a:r>
            <a:r>
              <a:rPr lang="en-US" sz="1400" dirty="0" err="1" smtClean="0"/>
              <a:t>mit</a:t>
            </a:r>
            <a:r>
              <a:rPr lang="en-US" sz="1400" dirty="0" smtClean="0"/>
              <a:t> </a:t>
            </a:r>
            <a:r>
              <a:rPr lang="en-US" sz="1400" dirty="0" err="1" smtClean="0"/>
              <a:t>einem</a:t>
            </a:r>
            <a:r>
              <a:rPr lang="en-US" sz="1400" dirty="0" smtClean="0"/>
              <a:t> </a:t>
            </a:r>
            <a:r>
              <a:rPr lang="en-US" sz="1400" dirty="0" err="1" smtClean="0"/>
              <a:t>größeren</a:t>
            </a:r>
            <a:r>
              <a:rPr lang="en-US" sz="1400" dirty="0" smtClean="0"/>
              <a:t> Modell </a:t>
            </a:r>
            <a:r>
              <a:rPr lang="en-US" sz="1400" dirty="0" err="1" smtClean="0"/>
              <a:t>für</a:t>
            </a:r>
            <a:r>
              <a:rPr lang="en-US" sz="1400" dirty="0" smtClean="0"/>
              <a:t> die </a:t>
            </a:r>
            <a:r>
              <a:rPr lang="en-US" sz="1400" dirty="0" err="1" smtClean="0"/>
              <a:t>Daten</a:t>
            </a:r>
            <a:r>
              <a:rPr lang="en-US" sz="1400" dirty="0" smtClean="0"/>
              <a:t>, </a:t>
            </a:r>
            <a:r>
              <a:rPr lang="en-US" sz="1400" dirty="0" err="1" smtClean="0"/>
              <a:t>z.B</a:t>
            </a:r>
            <a:r>
              <a:rPr lang="en-US" sz="1400" dirty="0" smtClean="0"/>
              <a:t>. der </a:t>
            </a:r>
            <a:r>
              <a:rPr lang="en-US" sz="1400" dirty="0" err="1" smtClean="0"/>
              <a:t>multivariaten</a:t>
            </a:r>
            <a:r>
              <a:rPr lang="en-US" sz="1400" dirty="0" smtClean="0"/>
              <a:t> </a:t>
            </a:r>
            <a:r>
              <a:rPr lang="en-US" sz="1400" dirty="0" err="1" smtClean="0"/>
              <a:t>Normalverteilung</a:t>
            </a:r>
            <a:r>
              <a:rPr lang="en-US" sz="1400" dirty="0" smtClean="0"/>
              <a:t> </a:t>
            </a:r>
          </a:p>
          <a:p>
            <a:pPr marL="0" indent="0">
              <a:spcAft>
                <a:spcPts val="600"/>
              </a:spcAft>
              <a:buNone/>
            </a:pPr>
            <a:endParaRPr lang="en-US" sz="14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1400" dirty="0" err="1" smtClean="0"/>
              <a:t>Bsp</a:t>
            </a:r>
            <a:r>
              <a:rPr lang="en-US" sz="1400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en-US" sz="1400" dirty="0" err="1" smtClean="0"/>
              <a:t>Imputationsmodell</a:t>
            </a:r>
            <a:r>
              <a:rPr lang="en-US" sz="1400" dirty="0" smtClean="0"/>
              <a:t> </a:t>
            </a:r>
            <a:r>
              <a:rPr lang="en-US" sz="1400" dirty="0" err="1" smtClean="0"/>
              <a:t>für</a:t>
            </a:r>
            <a:r>
              <a:rPr lang="en-US" sz="1400" dirty="0" smtClean="0"/>
              <a:t> sat94 ~ sat94sq + sat96</a:t>
            </a:r>
          </a:p>
          <a:p>
            <a:pPr>
              <a:spcAft>
                <a:spcPts val="600"/>
              </a:spcAft>
            </a:pPr>
            <a:r>
              <a:rPr lang="en-US" sz="1400" dirty="0" err="1"/>
              <a:t>Imputationsmodell</a:t>
            </a:r>
            <a:r>
              <a:rPr lang="en-US" sz="1400" dirty="0"/>
              <a:t> </a:t>
            </a:r>
            <a:r>
              <a:rPr lang="en-US" sz="1400" dirty="0" err="1"/>
              <a:t>für</a:t>
            </a:r>
            <a:r>
              <a:rPr lang="en-US" sz="1400" dirty="0"/>
              <a:t> </a:t>
            </a:r>
            <a:r>
              <a:rPr lang="en-US" sz="1400" dirty="0" smtClean="0"/>
              <a:t>sat94sq ~ sat94 + </a:t>
            </a:r>
            <a:r>
              <a:rPr lang="en-US" sz="1400" dirty="0"/>
              <a:t>sat96</a:t>
            </a:r>
            <a:r>
              <a:rPr lang="en-US" sz="1400" dirty="0" smtClean="0"/>
              <a:t>.</a:t>
            </a:r>
          </a:p>
          <a:p>
            <a:pPr>
              <a:spcAft>
                <a:spcPts val="600"/>
              </a:spcAft>
              <a:buFont typeface="Wingdings"/>
              <a:buChar char="à"/>
            </a:pPr>
            <a:r>
              <a:rPr lang="en-US" sz="1400" dirty="0" smtClean="0"/>
              <a:t>‘just another </a:t>
            </a:r>
            <a:r>
              <a:rPr lang="en-US" sz="1400" dirty="0"/>
              <a:t>variable’ (JAV</a:t>
            </a:r>
            <a:r>
              <a:rPr lang="en-US" sz="1400" dirty="0" smtClean="0"/>
              <a:t>) Ansatz: </a:t>
            </a:r>
            <a:r>
              <a:rPr lang="en-US" sz="1400" dirty="0" err="1" smtClean="0"/>
              <a:t>Beziehung</a:t>
            </a:r>
            <a:r>
              <a:rPr lang="en-US" sz="1400" dirty="0" smtClean="0"/>
              <a:t> </a:t>
            </a:r>
            <a:r>
              <a:rPr lang="en-US" sz="1400" dirty="0" err="1" smtClean="0"/>
              <a:t>zwischen</a:t>
            </a:r>
            <a:r>
              <a:rPr lang="en-US" sz="1400" dirty="0" smtClean="0"/>
              <a:t> sat94sq und sat94 </a:t>
            </a:r>
            <a:r>
              <a:rPr lang="en-US" sz="1400" dirty="0" err="1" smtClean="0"/>
              <a:t>wird</a:t>
            </a:r>
            <a:r>
              <a:rPr lang="en-US" sz="1400" dirty="0" smtClean="0"/>
              <a:t> </a:t>
            </a:r>
            <a:r>
              <a:rPr lang="en-US" sz="1400" dirty="0" err="1" smtClean="0"/>
              <a:t>ignoriert</a:t>
            </a:r>
            <a:endParaRPr lang="en-US" sz="1400" dirty="0" smtClean="0"/>
          </a:p>
          <a:p>
            <a:pPr>
              <a:spcAft>
                <a:spcPts val="600"/>
              </a:spcAft>
              <a:buFont typeface="Wingdings"/>
              <a:buChar char="à"/>
            </a:pPr>
            <a:r>
              <a:rPr lang="en-US" sz="1400" dirty="0" err="1" smtClean="0"/>
              <a:t>Liefert</a:t>
            </a:r>
            <a:r>
              <a:rPr lang="en-US" sz="1400" dirty="0" smtClean="0"/>
              <a:t> </a:t>
            </a:r>
            <a:r>
              <a:rPr lang="en-US" sz="1400" dirty="0" err="1" smtClean="0"/>
              <a:t>dennoch</a:t>
            </a:r>
            <a:r>
              <a:rPr lang="en-US" sz="1400" dirty="0" smtClean="0"/>
              <a:t> </a:t>
            </a:r>
            <a:r>
              <a:rPr lang="en-US" sz="1400" dirty="0" err="1" smtClean="0"/>
              <a:t>valide</a:t>
            </a:r>
            <a:r>
              <a:rPr lang="en-US" sz="1400" dirty="0" smtClean="0"/>
              <a:t> </a:t>
            </a:r>
            <a:r>
              <a:rPr lang="en-US" sz="1400" dirty="0" err="1"/>
              <a:t>I</a:t>
            </a:r>
            <a:r>
              <a:rPr lang="en-US" sz="1400" dirty="0" err="1" smtClean="0"/>
              <a:t>nferenz</a:t>
            </a:r>
            <a:r>
              <a:rPr lang="en-US" sz="1400" dirty="0" smtClean="0"/>
              <a:t> </a:t>
            </a:r>
            <a:r>
              <a:rPr lang="en-US" sz="1400" dirty="0" err="1" smtClean="0"/>
              <a:t>für</a:t>
            </a:r>
            <a:r>
              <a:rPr lang="en-US" sz="1400" dirty="0" smtClean="0"/>
              <a:t> das </a:t>
            </a:r>
            <a:r>
              <a:rPr lang="en-US" sz="1400" dirty="0" err="1" smtClean="0"/>
              <a:t>Analysemodell</a:t>
            </a:r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CA7EA-3D16-43DA-8217-7431D9EA1EDF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388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>
                <a:solidFill>
                  <a:srgbClr val="000000"/>
                </a:solidFill>
              </a:rPr>
              <a:t>3. MICE</a:t>
            </a:r>
            <a:br>
              <a:rPr lang="de-DE" sz="1600" dirty="0">
                <a:solidFill>
                  <a:srgbClr val="000000"/>
                </a:solidFill>
              </a:rPr>
            </a:br>
            <a:r>
              <a:rPr lang="de-DE" sz="1600" dirty="0">
                <a:solidFill>
                  <a:srgbClr val="000000"/>
                </a:solidFill>
              </a:rPr>
              <a:t>3.2 Spezifikation des </a:t>
            </a:r>
            <a:br>
              <a:rPr lang="de-DE" sz="1600" dirty="0">
                <a:solidFill>
                  <a:srgbClr val="000000"/>
                </a:solidFill>
              </a:rPr>
            </a:br>
            <a:r>
              <a:rPr lang="de-DE" sz="1600" dirty="0">
                <a:solidFill>
                  <a:srgbClr val="000000"/>
                </a:solidFill>
              </a:rPr>
              <a:t>      </a:t>
            </a:r>
            <a:r>
              <a:rPr lang="de-DE" sz="1600" dirty="0" err="1">
                <a:solidFill>
                  <a:srgbClr val="000000"/>
                </a:solidFill>
              </a:rPr>
              <a:t>Imputationsmodells</a:t>
            </a:r>
            <a:r>
              <a:rPr lang="de-DE" sz="1600" dirty="0">
                <a:solidFill>
                  <a:srgbClr val="000000"/>
                </a:solidFill>
              </a:rPr>
              <a:t/>
            </a:r>
            <a:br>
              <a:rPr lang="de-DE" sz="1600" dirty="0">
                <a:solidFill>
                  <a:srgbClr val="000000"/>
                </a:solidFill>
              </a:rPr>
            </a:br>
            <a:r>
              <a:rPr lang="de-DE" sz="1600" dirty="0">
                <a:solidFill>
                  <a:srgbClr val="000000"/>
                </a:solidFill>
              </a:rPr>
              <a:t>3.2.2 Modellform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088" y="1412777"/>
            <a:ext cx="8229600" cy="474196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1600" i="1" dirty="0" smtClean="0"/>
              <a:t>Interaktionen</a:t>
            </a:r>
            <a:endParaRPr lang="de-DE" sz="1600" i="1" dirty="0"/>
          </a:p>
          <a:p>
            <a:pPr>
              <a:spcAft>
                <a:spcPts val="600"/>
              </a:spcAft>
            </a:pPr>
            <a:r>
              <a:rPr lang="en-US" sz="1600" dirty="0" smtClean="0"/>
              <a:t>Imputation von </a:t>
            </a:r>
            <a:r>
              <a:rPr lang="en-US" sz="1600" dirty="0" err="1" smtClean="0"/>
              <a:t>Variablen</a:t>
            </a:r>
            <a:r>
              <a:rPr lang="en-US" sz="1600" dirty="0" smtClean="0"/>
              <a:t> </a:t>
            </a:r>
            <a:r>
              <a:rPr lang="en-US" sz="1600" dirty="0" err="1" smtClean="0"/>
              <a:t>deren</a:t>
            </a:r>
            <a:r>
              <a:rPr lang="en-US" sz="1600" dirty="0" smtClean="0"/>
              <a:t> </a:t>
            </a:r>
            <a:r>
              <a:rPr lang="en-US" sz="1600" dirty="0" err="1" smtClean="0"/>
              <a:t>Interaktionen</a:t>
            </a:r>
            <a:r>
              <a:rPr lang="en-US" sz="1600" dirty="0" smtClean="0"/>
              <a:t> </a:t>
            </a:r>
            <a:r>
              <a:rPr lang="en-US" sz="1600" dirty="0" err="1" smtClean="0"/>
              <a:t>im</a:t>
            </a:r>
            <a:r>
              <a:rPr lang="en-US" sz="1600" dirty="0" smtClean="0"/>
              <a:t> </a:t>
            </a:r>
            <a:r>
              <a:rPr lang="en-US" sz="1600" dirty="0" err="1" smtClean="0"/>
              <a:t>Analysemodell</a:t>
            </a:r>
            <a:r>
              <a:rPr lang="en-US" sz="1600" dirty="0" smtClean="0"/>
              <a:t> </a:t>
            </a:r>
            <a:r>
              <a:rPr lang="en-US" sz="1600" dirty="0" err="1" smtClean="0"/>
              <a:t>verwendet</a:t>
            </a:r>
            <a:r>
              <a:rPr lang="en-US" sz="1600" dirty="0" smtClean="0"/>
              <a:t> </a:t>
            </a:r>
            <a:r>
              <a:rPr lang="en-US" sz="1600" dirty="0" err="1" smtClean="0"/>
              <a:t>werden</a:t>
            </a:r>
            <a:r>
              <a:rPr lang="en-US" sz="16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sat96 ~ sat94 + rand + manual </a:t>
            </a:r>
            <a:r>
              <a:rPr lang="de-DE" sz="1600" dirty="0" smtClean="0"/>
              <a:t>+ </a:t>
            </a:r>
            <a:r>
              <a:rPr lang="de-DE" sz="1600" dirty="0" err="1" smtClean="0"/>
              <a:t>rand</a:t>
            </a:r>
            <a:r>
              <a:rPr lang="de-DE" sz="1600" dirty="0" smtClean="0"/>
              <a:t>*</a:t>
            </a:r>
            <a:r>
              <a:rPr lang="de-DE" sz="1600" dirty="0" err="1" smtClean="0"/>
              <a:t>manual</a:t>
            </a:r>
            <a:r>
              <a:rPr lang="de-DE" sz="160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1600" dirty="0" err="1" smtClean="0"/>
              <a:t>Linearer</a:t>
            </a:r>
            <a:r>
              <a:rPr lang="en-US" sz="1600" dirty="0" smtClean="0"/>
              <a:t> </a:t>
            </a:r>
            <a:r>
              <a:rPr lang="en-US" sz="1600" dirty="0" err="1" smtClean="0"/>
              <a:t>passiver</a:t>
            </a:r>
            <a:r>
              <a:rPr lang="en-US" sz="1600" dirty="0" smtClean="0"/>
              <a:t> Ansatz: 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sat96 ~ sat94 + </a:t>
            </a:r>
            <a:r>
              <a:rPr lang="en-US" sz="1600" dirty="0"/>
              <a:t>rand </a:t>
            </a:r>
            <a:r>
              <a:rPr lang="en-US" sz="1600" dirty="0" smtClean="0"/>
              <a:t>+ manual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sat94 ~ sat96</a:t>
            </a:r>
            <a:r>
              <a:rPr lang="en-US" sz="1600" dirty="0"/>
              <a:t> </a:t>
            </a:r>
            <a:r>
              <a:rPr lang="en-US" sz="1600" dirty="0" smtClean="0"/>
              <a:t>+ rand + manual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manual ~ sat94 + sat96 + rand </a:t>
            </a:r>
            <a:r>
              <a:rPr lang="en-US" sz="1600" dirty="0"/>
              <a:t>(</a:t>
            </a:r>
            <a:r>
              <a:rPr lang="en-US" sz="1600" dirty="0" err="1" smtClean="0"/>
              <a:t>logistische</a:t>
            </a:r>
            <a:r>
              <a:rPr lang="en-US" sz="1600" dirty="0" smtClean="0"/>
              <a:t> Regression )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Passive Imputation: rand*manual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err="1" smtClean="0"/>
              <a:t>Unterschätzung</a:t>
            </a:r>
            <a:r>
              <a:rPr lang="en-US" sz="1600" dirty="0" smtClean="0"/>
              <a:t> der </a:t>
            </a:r>
            <a:r>
              <a:rPr lang="en-US" sz="1600" dirty="0" err="1" smtClean="0"/>
              <a:t>Interaktion</a:t>
            </a:r>
            <a:r>
              <a:rPr lang="en-US" sz="1600" dirty="0" smtClean="0"/>
              <a:t> </a:t>
            </a:r>
            <a:r>
              <a:rPr lang="en-US" sz="1600" dirty="0" err="1" smtClean="0"/>
              <a:t>im</a:t>
            </a:r>
            <a:r>
              <a:rPr lang="en-US" sz="1600" dirty="0" smtClean="0"/>
              <a:t> </a:t>
            </a:r>
            <a:r>
              <a:rPr lang="en-US" sz="1600" dirty="0" err="1" smtClean="0"/>
              <a:t>Analysemodell</a:t>
            </a:r>
            <a:r>
              <a:rPr lang="en-US" sz="16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Congeniality (JAV): 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manual </a:t>
            </a:r>
            <a:r>
              <a:rPr lang="en-US" sz="1600" dirty="0"/>
              <a:t>~ sat94 + sat96 + rand </a:t>
            </a:r>
            <a:r>
              <a:rPr lang="en-US" sz="1600" dirty="0" smtClean="0"/>
              <a:t>+ rand*sat96 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rand*manual ~sat96 + sat94 + </a:t>
            </a:r>
            <a:r>
              <a:rPr lang="en-US" sz="1600" dirty="0"/>
              <a:t>rand +</a:t>
            </a:r>
            <a:r>
              <a:rPr lang="en-US" sz="1600" dirty="0" smtClean="0"/>
              <a:t> manual</a:t>
            </a:r>
            <a:endParaRPr lang="en-US" sz="1600" dirty="0"/>
          </a:p>
          <a:p>
            <a:pPr>
              <a:spcAft>
                <a:spcPts val="600"/>
              </a:spcAft>
            </a:pPr>
            <a:r>
              <a:rPr lang="en-US" sz="1600" dirty="0" smtClean="0"/>
              <a:t>Alternative: separate </a:t>
            </a:r>
            <a:r>
              <a:rPr lang="en-US" sz="1600" dirty="0"/>
              <a:t>I</a:t>
            </a:r>
            <a:r>
              <a:rPr lang="en-US" sz="1600" dirty="0" smtClean="0"/>
              <a:t>mputation in </a:t>
            </a:r>
            <a:r>
              <a:rPr lang="en-US" sz="1600" dirty="0" err="1" smtClean="0"/>
              <a:t>jeder</a:t>
            </a:r>
            <a:r>
              <a:rPr lang="en-US" sz="1600" dirty="0" smtClean="0"/>
              <a:t> </a:t>
            </a:r>
            <a:r>
              <a:rPr lang="en-US" sz="1600" dirty="0" err="1" smtClean="0"/>
              <a:t>randomisierten</a:t>
            </a:r>
            <a:r>
              <a:rPr lang="en-US" sz="1600" dirty="0" smtClean="0"/>
              <a:t> </a:t>
            </a:r>
            <a:r>
              <a:rPr lang="en-US" sz="1600" dirty="0" err="1" smtClean="0"/>
              <a:t>Gruppe</a:t>
            </a:r>
            <a:r>
              <a:rPr lang="en-US" sz="1600" dirty="0" smtClean="0"/>
              <a:t> (rand </a:t>
            </a:r>
            <a:r>
              <a:rPr lang="en-US" sz="1600" dirty="0" err="1" smtClean="0"/>
              <a:t>ist</a:t>
            </a:r>
            <a:r>
              <a:rPr lang="en-US" sz="1600" dirty="0" smtClean="0"/>
              <a:t> ja </a:t>
            </a:r>
            <a:r>
              <a:rPr lang="en-US" sz="1600" dirty="0" err="1" smtClean="0"/>
              <a:t>vollständig</a:t>
            </a:r>
            <a:r>
              <a:rPr lang="en-US" sz="1600" dirty="0" smtClean="0"/>
              <a:t>) </a:t>
            </a:r>
            <a:endParaRPr lang="en-US" sz="1600" dirty="0" smtClean="0">
              <a:sym typeface="Wingdings" panose="05000000000000000000" pitchFamily="2" charset="2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D0A0D4-315E-4624-89B0-F973CCA61322}" type="datetime1">
              <a:rPr lang="de-DE" smtClean="0"/>
              <a:t>03.07.2017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676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de-DE" sz="1600" dirty="0"/>
              <a:t>3. MICE</a:t>
            </a:r>
            <a:br>
              <a:rPr lang="de-DE" sz="1600" dirty="0"/>
            </a:br>
            <a:r>
              <a:rPr lang="de-DE" sz="1600" dirty="0" smtClean="0"/>
              <a:t>3.3 </a:t>
            </a:r>
            <a:r>
              <a:rPr lang="de-DE" sz="1600" dirty="0"/>
              <a:t>Anzahl </a:t>
            </a:r>
            <a:r>
              <a:rPr lang="de-DE" sz="1600" dirty="0" err="1" smtClean="0"/>
              <a:t>Imputationen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de-DE" sz="24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400" dirty="0" smtClean="0"/>
              <a:t>Daumenregel</a:t>
            </a:r>
            <a:r>
              <a:rPr lang="de-DE" sz="2400" dirty="0" smtClean="0"/>
              <a:t>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smtClean="0"/>
              <a:t>Die </a:t>
            </a:r>
            <a:r>
              <a:rPr lang="en-US" sz="2400" dirty="0" err="1"/>
              <a:t>Z</a:t>
            </a:r>
            <a:r>
              <a:rPr lang="en-US" sz="2400" dirty="0" err="1" smtClean="0"/>
              <a:t>ahl</a:t>
            </a:r>
            <a:r>
              <a:rPr lang="en-US" sz="2400" dirty="0" smtClean="0"/>
              <a:t> der </a:t>
            </a:r>
            <a:r>
              <a:rPr lang="en-US" sz="2400" dirty="0" err="1" smtClean="0"/>
              <a:t>Imputationen</a:t>
            </a:r>
            <a:r>
              <a:rPr lang="en-US" sz="2400" dirty="0" smtClean="0"/>
              <a:t> </a:t>
            </a:r>
            <a:r>
              <a:rPr lang="en-US" sz="2400" dirty="0" err="1" smtClean="0"/>
              <a:t>sollte</a:t>
            </a:r>
            <a:r>
              <a:rPr lang="en-US" sz="2400" dirty="0" smtClean="0"/>
              <a:t> </a:t>
            </a:r>
            <a:r>
              <a:rPr lang="en-US" sz="2400" dirty="0" err="1" smtClean="0"/>
              <a:t>dem</a:t>
            </a:r>
            <a:r>
              <a:rPr lang="en-US" sz="2400" dirty="0" smtClean="0"/>
              <a:t> </a:t>
            </a:r>
            <a:r>
              <a:rPr lang="en-US" sz="2400" dirty="0" err="1" smtClean="0"/>
              <a:t>prozentuellen</a:t>
            </a:r>
            <a:r>
              <a:rPr lang="en-US" sz="2400" dirty="0" smtClean="0"/>
              <a:t> </a:t>
            </a:r>
            <a:r>
              <a:rPr lang="en-US" sz="2400" dirty="0" err="1" smtClean="0"/>
              <a:t>Anteil</a:t>
            </a:r>
            <a:r>
              <a:rPr lang="en-US" sz="2400" dirty="0" smtClean="0"/>
              <a:t> der </a:t>
            </a:r>
            <a:r>
              <a:rPr lang="en-US" sz="2400" dirty="0" err="1" smtClean="0"/>
              <a:t>unvollständigen</a:t>
            </a:r>
            <a:r>
              <a:rPr lang="en-US" sz="2400" dirty="0" smtClean="0"/>
              <a:t> </a:t>
            </a:r>
            <a:r>
              <a:rPr lang="en-US" sz="2400" dirty="0" err="1" smtClean="0"/>
              <a:t>Fälle</a:t>
            </a:r>
            <a:r>
              <a:rPr lang="en-US" sz="2400" dirty="0" smtClean="0"/>
              <a:t> </a:t>
            </a:r>
            <a:r>
              <a:rPr lang="en-US" sz="2400" dirty="0" err="1" smtClean="0"/>
              <a:t>entsprechen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11D178-5CFD-4E00-AA48-351187E51C35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90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de-DE" sz="1600" dirty="0"/>
              <a:t>3. MICE</a:t>
            </a:r>
            <a:br>
              <a:rPr lang="de-DE" sz="1600" dirty="0"/>
            </a:br>
            <a:r>
              <a:rPr lang="de-DE" sz="1600" dirty="0" smtClean="0"/>
              <a:t>3.4 Datenanalyse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 err="1" smtClean="0"/>
              <a:t>Individuen</a:t>
            </a:r>
            <a:r>
              <a:rPr lang="en-US" sz="1800" dirty="0" smtClean="0"/>
              <a:t> </a:t>
            </a:r>
            <a:r>
              <a:rPr lang="en-US" sz="1800" dirty="0" err="1" smtClean="0"/>
              <a:t>mit</a:t>
            </a:r>
            <a:r>
              <a:rPr lang="en-US" sz="1800" dirty="0" smtClean="0"/>
              <a:t> </a:t>
            </a:r>
            <a:r>
              <a:rPr lang="en-US" sz="1800" dirty="0" err="1" smtClean="0"/>
              <a:t>fehlenden</a:t>
            </a:r>
            <a:r>
              <a:rPr lang="en-US" sz="1800" dirty="0" smtClean="0"/>
              <a:t> Outcomes </a:t>
            </a:r>
            <a:r>
              <a:rPr lang="en-US" sz="1800" dirty="0" err="1" smtClean="0">
                <a:sym typeface="Wingdings" panose="05000000000000000000" pitchFamily="2" charset="2"/>
              </a:rPr>
              <a:t>ausschließen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ym typeface="Wingdings" panose="05000000000000000000" pitchFamily="2" charset="2"/>
              </a:rPr>
              <a:t>	</a:t>
            </a:r>
            <a:r>
              <a:rPr lang="en-US" sz="1800" dirty="0" smtClean="0">
                <a:sym typeface="Wingdings" panose="05000000000000000000" pitchFamily="2" charset="2"/>
              </a:rPr>
              <a:t>	 </a:t>
            </a:r>
            <a:r>
              <a:rPr lang="en-US" sz="1800" dirty="0" err="1" smtClean="0">
                <a:sym typeface="Wingdings" panose="05000000000000000000" pitchFamily="2" charset="2"/>
              </a:rPr>
              <a:t>trägt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sonst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nur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zu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Rauschen</a:t>
            </a:r>
            <a:r>
              <a:rPr lang="en-US" sz="1800" dirty="0" smtClean="0">
                <a:sym typeface="Wingdings" panose="05000000000000000000" pitchFamily="2" charset="2"/>
              </a:rPr>
              <a:t> in den </a:t>
            </a:r>
            <a:r>
              <a:rPr lang="en-US" sz="1800" dirty="0" err="1" smtClean="0">
                <a:sym typeface="Wingdings" panose="05000000000000000000" pitchFamily="2" charset="2"/>
              </a:rPr>
              <a:t>Schätzern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bei</a:t>
            </a:r>
            <a:endParaRPr lang="en-US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15903D-8949-47CB-8ECE-01A1ACE77CAB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852936"/>
            <a:ext cx="8354918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6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3. MICE</a:t>
            </a:r>
            <a:br>
              <a:rPr lang="de-DE" sz="1600" dirty="0"/>
            </a:br>
            <a:r>
              <a:rPr lang="de-DE" sz="1600" dirty="0" smtClean="0"/>
              <a:t>3.4 </a:t>
            </a:r>
            <a:r>
              <a:rPr lang="de-DE" sz="1600" dirty="0"/>
              <a:t>Datenanalyse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1600" i="1" dirty="0" smtClean="0"/>
              <a:t>Modellkonstruktion</a:t>
            </a:r>
            <a:endParaRPr lang="de-DE" sz="1600" i="1" dirty="0"/>
          </a:p>
          <a:p>
            <a:pPr>
              <a:spcAft>
                <a:spcPts val="600"/>
              </a:spcAft>
            </a:pPr>
            <a:r>
              <a:rPr lang="en-US" sz="1600" dirty="0" err="1" smtClean="0"/>
              <a:t>Übliche</a:t>
            </a:r>
            <a:r>
              <a:rPr lang="en-US" sz="1600" dirty="0" smtClean="0"/>
              <a:t> </a:t>
            </a:r>
            <a:r>
              <a:rPr lang="en-US" sz="1600" dirty="0" err="1" smtClean="0"/>
              <a:t>Vorgehensweise</a:t>
            </a:r>
            <a:r>
              <a:rPr lang="en-US" sz="1600" dirty="0" smtClean="0"/>
              <a:t>: </a:t>
            </a:r>
            <a:r>
              <a:rPr lang="en-US" sz="1600" dirty="0" err="1" smtClean="0"/>
              <a:t>Modellkonstruktion</a:t>
            </a:r>
            <a:r>
              <a:rPr lang="en-US" sz="1600" dirty="0" smtClean="0"/>
              <a:t>, </a:t>
            </a:r>
            <a:r>
              <a:rPr lang="en-US" sz="1600" dirty="0" err="1" smtClean="0"/>
              <a:t>Variablenselektion</a:t>
            </a:r>
            <a:r>
              <a:rPr lang="en-US" sz="1600" dirty="0" smtClean="0"/>
              <a:t>, </a:t>
            </a:r>
            <a:r>
              <a:rPr lang="en-US" sz="1600" dirty="0" err="1" smtClean="0"/>
              <a:t>Residuendiagnostik</a:t>
            </a:r>
            <a:r>
              <a:rPr lang="en-US" sz="1600" dirty="0" smtClean="0"/>
              <a:t>, </a:t>
            </a:r>
            <a:r>
              <a:rPr lang="en-US" sz="1600" dirty="0" err="1" smtClean="0"/>
              <a:t>Interaktionstests</a:t>
            </a:r>
            <a:r>
              <a:rPr lang="en-US" sz="1600" dirty="0" smtClean="0"/>
              <a:t>, Tests auf </a:t>
            </a:r>
            <a:r>
              <a:rPr lang="en-US" sz="1600" dirty="0" err="1" smtClean="0"/>
              <a:t>nichtlineare</a:t>
            </a:r>
            <a:r>
              <a:rPr lang="en-US" sz="1600" dirty="0" smtClean="0"/>
              <a:t> </a:t>
            </a:r>
            <a:r>
              <a:rPr lang="en-US" sz="1600" dirty="0" err="1" smtClean="0"/>
              <a:t>Zusammenhänge</a:t>
            </a:r>
            <a:r>
              <a:rPr lang="en-US" sz="1600" dirty="0" smtClean="0"/>
              <a:t>  </a:t>
            </a:r>
            <a:r>
              <a:rPr lang="en-US" sz="1600" dirty="0" err="1" smtClean="0"/>
              <a:t>mit</a:t>
            </a:r>
            <a:r>
              <a:rPr lang="en-US" sz="1600" dirty="0" smtClean="0"/>
              <a:t> </a:t>
            </a:r>
            <a:r>
              <a:rPr lang="en-US" sz="1600" dirty="0" err="1" smtClean="0"/>
              <a:t>vollständigen</a:t>
            </a:r>
            <a:r>
              <a:rPr lang="en-US" sz="1600" dirty="0" smtClean="0"/>
              <a:t> </a:t>
            </a:r>
            <a:r>
              <a:rPr lang="en-US" sz="1600" dirty="0" err="1" smtClean="0"/>
              <a:t>Fällen</a:t>
            </a:r>
            <a:endParaRPr lang="en-US" sz="1600" dirty="0" smtClean="0"/>
          </a:p>
          <a:p>
            <a:pPr>
              <a:spcAft>
                <a:spcPts val="600"/>
              </a:spcAft>
              <a:buFont typeface="Wingdings"/>
              <a:buChar char="à"/>
            </a:pPr>
            <a:r>
              <a:rPr lang="en-US" sz="1600" dirty="0" err="1" smtClean="0"/>
              <a:t>Weniger</a:t>
            </a:r>
            <a:r>
              <a:rPr lang="en-US" sz="1600" dirty="0" smtClean="0"/>
              <a:t> Power, </a:t>
            </a:r>
            <a:r>
              <a:rPr lang="en-US" sz="1600" dirty="0" err="1" smtClean="0"/>
              <a:t>Verzerrungspotenzial</a:t>
            </a:r>
            <a:endParaRPr lang="en-US" sz="1600" dirty="0" smtClean="0"/>
          </a:p>
          <a:p>
            <a:pPr marL="0" indent="0">
              <a:spcAft>
                <a:spcPts val="600"/>
              </a:spcAft>
              <a:buNone/>
            </a:pPr>
            <a:endParaRPr lang="de-DE" sz="16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1600" i="1" dirty="0" err="1"/>
              <a:t>Selektion</a:t>
            </a:r>
            <a:r>
              <a:rPr lang="en-US" sz="1600" i="1" dirty="0"/>
              <a:t> </a:t>
            </a:r>
            <a:r>
              <a:rPr lang="en-US" sz="1600" i="1" dirty="0" err="1"/>
              <a:t>linearer</a:t>
            </a:r>
            <a:r>
              <a:rPr lang="en-US" sz="1600" i="1" dirty="0"/>
              <a:t> und </a:t>
            </a:r>
            <a:r>
              <a:rPr lang="en-US" sz="1600" i="1" dirty="0" err="1"/>
              <a:t>nicht-linearer</a:t>
            </a:r>
            <a:r>
              <a:rPr lang="en-US" sz="1600" i="1" dirty="0"/>
              <a:t> </a:t>
            </a:r>
            <a:r>
              <a:rPr lang="en-US" sz="1600" i="1" dirty="0" err="1"/>
              <a:t>Interaktionsterme</a:t>
            </a:r>
            <a:endParaRPr lang="en-US" sz="1600" dirty="0"/>
          </a:p>
          <a:p>
            <a:pPr>
              <a:spcAft>
                <a:spcPts val="600"/>
              </a:spcAft>
              <a:buFont typeface="+mj-lt"/>
              <a:buAutoNum type="arabicParenR"/>
            </a:pPr>
            <a:r>
              <a:rPr lang="en-US" sz="1600" dirty="0" err="1" smtClean="0"/>
              <a:t>Provisorisches</a:t>
            </a:r>
            <a:r>
              <a:rPr lang="en-US" sz="1600" dirty="0" smtClean="0"/>
              <a:t> </a:t>
            </a:r>
            <a:r>
              <a:rPr lang="en-US" sz="1600" dirty="0"/>
              <a:t>und </a:t>
            </a:r>
            <a:r>
              <a:rPr lang="en-US" sz="1600" dirty="0" err="1"/>
              <a:t>relativ</a:t>
            </a:r>
            <a:r>
              <a:rPr lang="en-US" sz="1600" dirty="0"/>
              <a:t> </a:t>
            </a:r>
            <a:r>
              <a:rPr lang="en-US" sz="1600" dirty="0" err="1"/>
              <a:t>einfaches</a:t>
            </a:r>
            <a:r>
              <a:rPr lang="en-US" sz="1600" dirty="0"/>
              <a:t> </a:t>
            </a:r>
            <a:r>
              <a:rPr lang="en-US" sz="1600" dirty="0" err="1"/>
              <a:t>Imputationsmodell</a:t>
            </a:r>
            <a:r>
              <a:rPr lang="en-US" sz="1600" dirty="0"/>
              <a:t> </a:t>
            </a:r>
            <a:r>
              <a:rPr lang="en-US" sz="1600" dirty="0" err="1"/>
              <a:t>aufstellen</a:t>
            </a:r>
            <a:r>
              <a:rPr lang="en-US" sz="1600" dirty="0"/>
              <a:t> (</a:t>
            </a:r>
            <a:r>
              <a:rPr lang="en-US" sz="1600" dirty="0" err="1"/>
              <a:t>nur</a:t>
            </a:r>
            <a:r>
              <a:rPr lang="en-US" sz="1600" dirty="0"/>
              <a:t> </a:t>
            </a:r>
            <a:r>
              <a:rPr lang="en-US" sz="1600" dirty="0" err="1"/>
              <a:t>mit</a:t>
            </a:r>
            <a:r>
              <a:rPr lang="en-US" sz="1600" dirty="0"/>
              <a:t> </a:t>
            </a:r>
            <a:r>
              <a:rPr lang="en-US" sz="1600" dirty="0" err="1" smtClean="0"/>
              <a:t>zentralen</a:t>
            </a:r>
            <a:r>
              <a:rPr lang="en-US" sz="1600" dirty="0" smtClean="0"/>
              <a:t> </a:t>
            </a:r>
            <a:r>
              <a:rPr lang="en-US" sz="1600" dirty="0" err="1" smtClean="0"/>
              <a:t>nichtlinearen</a:t>
            </a:r>
            <a:r>
              <a:rPr lang="en-US" sz="1600" dirty="0" smtClean="0"/>
              <a:t> </a:t>
            </a:r>
            <a:r>
              <a:rPr lang="en-US" sz="1600" dirty="0" err="1" smtClean="0"/>
              <a:t>Termen</a:t>
            </a:r>
            <a:r>
              <a:rPr lang="en-US" sz="1600" dirty="0" smtClean="0"/>
              <a:t> </a:t>
            </a:r>
            <a:r>
              <a:rPr lang="en-US" sz="1600" dirty="0" err="1" smtClean="0"/>
              <a:t>für</a:t>
            </a:r>
            <a:r>
              <a:rPr lang="en-US" sz="1600" dirty="0" smtClean="0"/>
              <a:t> </a:t>
            </a:r>
            <a:r>
              <a:rPr lang="en-US" sz="1600" dirty="0"/>
              <a:t>die </a:t>
            </a:r>
            <a:r>
              <a:rPr lang="en-US" sz="1600" dirty="0" err="1" smtClean="0"/>
              <a:t>Analyse</a:t>
            </a:r>
            <a:r>
              <a:rPr lang="en-US" sz="1600" dirty="0" smtClean="0"/>
              <a:t>) </a:t>
            </a:r>
            <a:endParaRPr lang="en-US" sz="1600" dirty="0"/>
          </a:p>
          <a:p>
            <a:pPr>
              <a:spcAft>
                <a:spcPts val="600"/>
              </a:spcAft>
              <a:buFont typeface="+mj-lt"/>
              <a:buAutoNum type="arabicParenR"/>
            </a:pPr>
            <a:r>
              <a:rPr lang="en-US" sz="1600" dirty="0" err="1" smtClean="0"/>
              <a:t>Mit</a:t>
            </a:r>
            <a:r>
              <a:rPr lang="en-US" sz="1600" dirty="0" smtClean="0"/>
              <a:t> </a:t>
            </a:r>
            <a:r>
              <a:rPr lang="en-US" sz="1600" dirty="0"/>
              <a:t>den </a:t>
            </a:r>
            <a:r>
              <a:rPr lang="en-US" sz="1600" dirty="0" err="1"/>
              <a:t>imputierten</a:t>
            </a:r>
            <a:r>
              <a:rPr lang="en-US" sz="1600" dirty="0"/>
              <a:t> </a:t>
            </a:r>
            <a:r>
              <a:rPr lang="en-US" sz="1600" dirty="0" err="1"/>
              <a:t>Daten</a:t>
            </a:r>
            <a:r>
              <a:rPr lang="en-US" sz="1600" dirty="0"/>
              <a:t> </a:t>
            </a:r>
            <a:r>
              <a:rPr lang="en-US" sz="1600" dirty="0" err="1"/>
              <a:t>ein</a:t>
            </a:r>
            <a:r>
              <a:rPr lang="en-US" sz="1600" dirty="0"/>
              <a:t> </a:t>
            </a:r>
            <a:r>
              <a:rPr lang="en-US" sz="1600" dirty="0" err="1"/>
              <a:t>Analysemodell</a:t>
            </a:r>
            <a:r>
              <a:rPr lang="en-US" sz="1600" dirty="0"/>
              <a:t> </a:t>
            </a:r>
            <a:r>
              <a:rPr lang="en-US" sz="1600" dirty="0" err="1"/>
              <a:t>bauen</a:t>
            </a:r>
            <a:r>
              <a:rPr lang="en-US" sz="1600" dirty="0"/>
              <a:t> und </a:t>
            </a:r>
            <a:r>
              <a:rPr lang="en-US" sz="1600" dirty="0" err="1"/>
              <a:t>prüfen</a:t>
            </a:r>
            <a:r>
              <a:rPr lang="en-US" sz="1600" dirty="0"/>
              <a:t> (</a:t>
            </a:r>
            <a:r>
              <a:rPr lang="en-US" sz="1600" dirty="0" err="1"/>
              <a:t>auch</a:t>
            </a:r>
            <a:r>
              <a:rPr lang="en-US" sz="1600" dirty="0"/>
              <a:t> </a:t>
            </a:r>
            <a:r>
              <a:rPr lang="en-US" sz="1600" dirty="0" err="1"/>
              <a:t>Notwendigkeit</a:t>
            </a:r>
            <a:r>
              <a:rPr lang="en-US" sz="1600" dirty="0"/>
              <a:t> </a:t>
            </a:r>
            <a:r>
              <a:rPr lang="en-US" sz="1600" dirty="0" err="1"/>
              <a:t>nicht-linearer</a:t>
            </a:r>
            <a:r>
              <a:rPr lang="en-US" sz="1600" dirty="0"/>
              <a:t> </a:t>
            </a:r>
            <a:r>
              <a:rPr lang="en-US" sz="1600" dirty="0" err="1"/>
              <a:t>Terme</a:t>
            </a:r>
            <a:r>
              <a:rPr lang="en-US" sz="1600" dirty="0"/>
              <a:t>) </a:t>
            </a:r>
          </a:p>
          <a:p>
            <a:pPr>
              <a:spcAft>
                <a:spcPts val="600"/>
              </a:spcAft>
              <a:buFont typeface="+mj-lt"/>
              <a:buAutoNum type="arabicParenR"/>
            </a:pPr>
            <a:r>
              <a:rPr lang="en-US" sz="1600" dirty="0" err="1" smtClean="0"/>
              <a:t>Wenn</a:t>
            </a:r>
            <a:r>
              <a:rPr lang="en-US" sz="1600" dirty="0" smtClean="0"/>
              <a:t> </a:t>
            </a:r>
            <a:r>
              <a:rPr lang="en-US" sz="1600" dirty="0" err="1"/>
              <a:t>mehr</a:t>
            </a:r>
            <a:r>
              <a:rPr lang="en-US" sz="1600" dirty="0"/>
              <a:t> </a:t>
            </a:r>
            <a:r>
              <a:rPr lang="en-US" sz="1600" dirty="0" err="1"/>
              <a:t>nicht-lineare</a:t>
            </a:r>
            <a:r>
              <a:rPr lang="en-US" sz="1600" dirty="0"/>
              <a:t> </a:t>
            </a:r>
            <a:r>
              <a:rPr lang="en-US" sz="1600" dirty="0" err="1"/>
              <a:t>Terme</a:t>
            </a:r>
            <a:r>
              <a:rPr lang="en-US" sz="1600" dirty="0"/>
              <a:t> </a:t>
            </a:r>
            <a:r>
              <a:rPr lang="en-US" sz="1600" dirty="0" err="1"/>
              <a:t>gefunden</a:t>
            </a:r>
            <a:r>
              <a:rPr lang="en-US" sz="1600" dirty="0"/>
              <a:t> </a:t>
            </a:r>
            <a:r>
              <a:rPr lang="en-US" sz="1600" dirty="0" err="1"/>
              <a:t>werden</a:t>
            </a:r>
            <a:r>
              <a:rPr lang="en-US" sz="1600" dirty="0"/>
              <a:t>, </a:t>
            </a:r>
            <a:r>
              <a:rPr lang="en-US" sz="1600" dirty="0" err="1"/>
              <a:t>neue</a:t>
            </a:r>
            <a:r>
              <a:rPr lang="en-US" sz="1600" dirty="0"/>
              <a:t> </a:t>
            </a:r>
            <a:r>
              <a:rPr lang="en-US" sz="1600" dirty="0" err="1"/>
              <a:t>Imputationen</a:t>
            </a:r>
            <a:r>
              <a:rPr lang="en-US" sz="1600" dirty="0"/>
              <a:t> </a:t>
            </a:r>
            <a:r>
              <a:rPr lang="en-US" sz="1600" dirty="0" err="1"/>
              <a:t>generieren</a:t>
            </a:r>
            <a:r>
              <a:rPr lang="en-US" sz="1600" dirty="0"/>
              <a:t> (</a:t>
            </a:r>
            <a:r>
              <a:rPr lang="en-US" sz="1600" dirty="0" err="1"/>
              <a:t>einschließlich</a:t>
            </a:r>
            <a:r>
              <a:rPr lang="en-US" sz="1600" dirty="0"/>
              <a:t> </a:t>
            </a:r>
            <a:r>
              <a:rPr lang="en-US" sz="1600" dirty="0" err="1"/>
              <a:t>dieser</a:t>
            </a:r>
            <a:r>
              <a:rPr lang="en-US" sz="1600" dirty="0"/>
              <a:t> </a:t>
            </a:r>
            <a:r>
              <a:rPr lang="en-US" sz="1600" dirty="0" err="1"/>
              <a:t>Terme</a:t>
            </a:r>
            <a:r>
              <a:rPr lang="en-US" sz="1600" dirty="0"/>
              <a:t> </a:t>
            </a:r>
            <a:r>
              <a:rPr lang="en-US" sz="1600" dirty="0" err="1"/>
              <a:t>im</a:t>
            </a:r>
            <a:r>
              <a:rPr lang="en-US" sz="1600" dirty="0"/>
              <a:t> </a:t>
            </a:r>
            <a:r>
              <a:rPr lang="en-US" sz="1600" dirty="0" err="1"/>
              <a:t>Imputationsmodell</a:t>
            </a:r>
            <a:r>
              <a:rPr lang="en-US" sz="1600" dirty="0"/>
              <a:t>) </a:t>
            </a:r>
            <a:r>
              <a:rPr lang="en-US" sz="1600" dirty="0">
                <a:sym typeface="Wingdings" panose="05000000000000000000" pitchFamily="2" charset="2"/>
              </a:rPr>
              <a:t> JAV</a:t>
            </a:r>
            <a:endParaRPr lang="en-US" sz="1600" dirty="0"/>
          </a:p>
          <a:p>
            <a:pPr>
              <a:spcAft>
                <a:spcPts val="600"/>
              </a:spcAft>
              <a:buFont typeface="+mj-lt"/>
              <a:buAutoNum type="arabicParenR"/>
            </a:pPr>
            <a:r>
              <a:rPr lang="en-US" sz="1600" dirty="0" err="1" smtClean="0"/>
              <a:t>Mit</a:t>
            </a:r>
            <a:r>
              <a:rPr lang="en-US" sz="1600" dirty="0" smtClean="0"/>
              <a:t> </a:t>
            </a:r>
            <a:r>
              <a:rPr lang="en-US" sz="1600" dirty="0" err="1"/>
              <a:t>dem</a:t>
            </a:r>
            <a:r>
              <a:rPr lang="en-US" sz="1600" dirty="0"/>
              <a:t> </a:t>
            </a:r>
            <a:r>
              <a:rPr lang="en-US" sz="1600" dirty="0" err="1"/>
              <a:t>überarbeiteten</a:t>
            </a:r>
            <a:r>
              <a:rPr lang="en-US" sz="1600" dirty="0"/>
              <a:t> </a:t>
            </a:r>
            <a:r>
              <a:rPr lang="en-US" sz="1600" dirty="0" err="1"/>
              <a:t>imputierten</a:t>
            </a:r>
            <a:r>
              <a:rPr lang="en-US" sz="1600" dirty="0"/>
              <a:t> </a:t>
            </a:r>
            <a:r>
              <a:rPr lang="en-US" sz="1600" dirty="0" err="1"/>
              <a:t>Datensatz</a:t>
            </a:r>
            <a:r>
              <a:rPr lang="en-US" sz="1600" dirty="0"/>
              <a:t> die Parameter </a:t>
            </a:r>
            <a:r>
              <a:rPr lang="en-US" sz="1600" dirty="0" err="1"/>
              <a:t>für</a:t>
            </a:r>
            <a:r>
              <a:rPr lang="en-US" sz="1600" dirty="0"/>
              <a:t> das finale Modell </a:t>
            </a:r>
            <a:r>
              <a:rPr lang="en-US" sz="1600" dirty="0" err="1"/>
              <a:t>schätzen</a:t>
            </a:r>
            <a:endParaRPr lang="en-US" sz="1600" dirty="0"/>
          </a:p>
          <a:p>
            <a:pPr marL="0" indent="0">
              <a:buNone/>
            </a:pPr>
            <a:endParaRPr lang="de-DE" sz="1600" dirty="0" smtClean="0"/>
          </a:p>
          <a:p>
            <a:endParaRPr lang="en-US" sz="1400" i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EAA685-2E3C-48C6-915A-76DFB42D7389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850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3. MICE</a:t>
            </a:r>
            <a:br>
              <a:rPr lang="de-DE" sz="1600" dirty="0"/>
            </a:br>
            <a:r>
              <a:rPr lang="de-DE" sz="1600" dirty="0" smtClean="0"/>
              <a:t>3.4 </a:t>
            </a:r>
            <a:r>
              <a:rPr lang="de-DE" sz="1600" dirty="0"/>
              <a:t>Datenanalyse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i="1" dirty="0" err="1" smtClean="0"/>
              <a:t>Hypothesentests</a:t>
            </a:r>
            <a:r>
              <a:rPr lang="en-US" sz="1600" i="1" dirty="0" smtClean="0"/>
              <a:t>  </a:t>
            </a:r>
            <a:endParaRPr lang="en-US" sz="1600" dirty="0"/>
          </a:p>
          <a:p>
            <a:r>
              <a:rPr lang="en-US" sz="1600" dirty="0"/>
              <a:t>Wald tests </a:t>
            </a:r>
            <a:r>
              <a:rPr lang="en-US" sz="1600" dirty="0" err="1"/>
              <a:t>nutzen</a:t>
            </a:r>
            <a:endParaRPr lang="en-US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en-US" sz="1600" i="1" dirty="0" err="1"/>
              <a:t>Variablenselektion</a:t>
            </a:r>
            <a:endParaRPr lang="en-US" sz="1600" dirty="0"/>
          </a:p>
          <a:p>
            <a:r>
              <a:rPr lang="en-US" sz="1600" dirty="0" err="1"/>
              <a:t>Analyse</a:t>
            </a:r>
            <a:r>
              <a:rPr lang="en-US" sz="1600" dirty="0"/>
              <a:t> der </a:t>
            </a:r>
            <a:r>
              <a:rPr lang="en-US" sz="1600" dirty="0" err="1"/>
              <a:t>multipel</a:t>
            </a:r>
            <a:r>
              <a:rPr lang="en-US" sz="1600" dirty="0"/>
              <a:t> </a:t>
            </a:r>
            <a:r>
              <a:rPr lang="en-US" sz="1600" dirty="0" err="1"/>
              <a:t>imputierten</a:t>
            </a:r>
            <a:r>
              <a:rPr lang="en-US" sz="1600" dirty="0"/>
              <a:t> </a:t>
            </a:r>
            <a:r>
              <a:rPr lang="en-US" sz="1600" dirty="0" err="1"/>
              <a:t>Daten</a:t>
            </a:r>
            <a:r>
              <a:rPr lang="en-US" sz="1600" dirty="0"/>
              <a:t>, </a:t>
            </a:r>
            <a:r>
              <a:rPr lang="en-US" sz="1600" dirty="0" err="1"/>
              <a:t>als</a:t>
            </a:r>
            <a:r>
              <a:rPr lang="en-US" sz="1600" dirty="0"/>
              <a:t> </a:t>
            </a:r>
            <a:r>
              <a:rPr lang="en-US" sz="1600" dirty="0" err="1"/>
              <a:t>wären</a:t>
            </a:r>
            <a:r>
              <a:rPr lang="en-US" sz="1600" dirty="0"/>
              <a:t> </a:t>
            </a:r>
            <a:r>
              <a:rPr lang="en-US" sz="1600" dirty="0" err="1"/>
              <a:t>sie</a:t>
            </a:r>
            <a:r>
              <a:rPr lang="en-US" sz="1600" dirty="0"/>
              <a:t> </a:t>
            </a:r>
            <a:r>
              <a:rPr lang="en-US" sz="1600" dirty="0" err="1"/>
              <a:t>ein</a:t>
            </a:r>
            <a:r>
              <a:rPr lang="en-US" sz="1600" dirty="0"/>
              <a:t> </a:t>
            </a:r>
            <a:r>
              <a:rPr lang="en-US" sz="1600" dirty="0" err="1"/>
              <a:t>einziger</a:t>
            </a:r>
            <a:r>
              <a:rPr lang="en-US" sz="1600" dirty="0"/>
              <a:t> </a:t>
            </a:r>
            <a:r>
              <a:rPr lang="en-US" sz="1600" dirty="0" err="1"/>
              <a:t>Datensatz</a:t>
            </a:r>
            <a:r>
              <a:rPr lang="en-US" sz="1600" dirty="0"/>
              <a:t> der </a:t>
            </a:r>
            <a:r>
              <a:rPr lang="en-US" sz="1600" dirty="0" err="1"/>
              <a:t>Länge</a:t>
            </a:r>
            <a:r>
              <a:rPr lang="en-US" sz="1600" dirty="0"/>
              <a:t> </a:t>
            </a:r>
            <a:r>
              <a:rPr lang="en-US" sz="1600" i="1" dirty="0" err="1"/>
              <a:t>m</a:t>
            </a:r>
            <a:r>
              <a:rPr lang="en-US" sz="1600" dirty="0" err="1"/>
              <a:t>×</a:t>
            </a:r>
            <a:r>
              <a:rPr lang="en-US" sz="1600" i="1" dirty="0" err="1"/>
              <a:t>n</a:t>
            </a:r>
            <a:endParaRPr lang="en-US" sz="1600" dirty="0"/>
          </a:p>
          <a:p>
            <a:pPr marL="0" indent="0">
              <a:buNone/>
            </a:pP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err="1" smtClean="0">
                <a:sym typeface="Wingdings" panose="05000000000000000000" pitchFamily="2" charset="2"/>
              </a:rPr>
              <a:t>Variablenselektion</a:t>
            </a:r>
            <a:r>
              <a:rPr lang="en-US" sz="1600" dirty="0" smtClean="0">
                <a:sym typeface="Wingdings" panose="05000000000000000000" pitchFamily="2" charset="2"/>
              </a:rPr>
              <a:t>: </a:t>
            </a: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    </a:t>
            </a:r>
            <a:r>
              <a:rPr lang="en-US" sz="1600" dirty="0" err="1" smtClean="0">
                <a:sym typeface="Wingdings" panose="05000000000000000000" pitchFamily="2" charset="2"/>
              </a:rPr>
              <a:t>Jede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Beobachtung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wird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gewichtet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mit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/>
              <a:t>(1− </a:t>
            </a:r>
            <a:r>
              <a:rPr lang="en-US" sz="1600" i="1" dirty="0" err="1"/>
              <a:t>f</a:t>
            </a:r>
            <a:r>
              <a:rPr lang="en-US" sz="1600" i="1" baseline="-25000" dirty="0" err="1"/>
              <a:t>x</a:t>
            </a:r>
            <a:r>
              <a:rPr lang="en-US" sz="1600" i="1" dirty="0"/>
              <a:t> </a:t>
            </a:r>
            <a:r>
              <a:rPr lang="en-US" sz="1600" dirty="0"/>
              <a:t>)</a:t>
            </a:r>
            <a:r>
              <a:rPr lang="en-US" sz="1600" i="1" dirty="0"/>
              <a:t>/m </a:t>
            </a:r>
            <a:endParaRPr lang="en-US" sz="1600" dirty="0" smtClean="0"/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sz="1600" i="1" dirty="0" smtClean="0"/>
              <a:t>                                                                          (</a:t>
            </a:r>
            <a:r>
              <a:rPr lang="en-US" sz="1600" i="1" dirty="0" err="1" smtClean="0"/>
              <a:t>f</a:t>
            </a:r>
            <a:r>
              <a:rPr lang="en-US" sz="1600" i="1" baseline="-25000" dirty="0" err="1" smtClean="0"/>
              <a:t>x</a:t>
            </a:r>
            <a:r>
              <a:rPr lang="en-US" sz="1600" i="1" dirty="0" smtClean="0"/>
              <a:t> </a:t>
            </a:r>
            <a:r>
              <a:rPr lang="en-US" sz="1600" dirty="0"/>
              <a:t>= </a:t>
            </a:r>
            <a:r>
              <a:rPr lang="en-US" sz="1600" dirty="0" err="1"/>
              <a:t>Fraktion</a:t>
            </a:r>
            <a:r>
              <a:rPr lang="en-US" sz="1600" dirty="0"/>
              <a:t> der </a:t>
            </a:r>
            <a:r>
              <a:rPr lang="en-US" sz="1600" dirty="0" err="1"/>
              <a:t>fehlenden</a:t>
            </a:r>
            <a:r>
              <a:rPr lang="en-US" sz="1600" dirty="0"/>
              <a:t> </a:t>
            </a:r>
            <a:r>
              <a:rPr lang="en-US" sz="1600" dirty="0" err="1"/>
              <a:t>Werte</a:t>
            </a:r>
            <a:r>
              <a:rPr lang="en-US" sz="1600" dirty="0"/>
              <a:t> </a:t>
            </a:r>
            <a:r>
              <a:rPr lang="en-US" sz="1600" dirty="0" err="1"/>
              <a:t>für</a:t>
            </a:r>
            <a:r>
              <a:rPr lang="en-US" sz="1600" dirty="0"/>
              <a:t> </a:t>
            </a:r>
            <a:r>
              <a:rPr lang="en-US" sz="1600" i="1" dirty="0" smtClean="0"/>
              <a:t>x)</a:t>
            </a:r>
            <a:endParaRPr lang="en-US" sz="1600" i="1" dirty="0"/>
          </a:p>
          <a:p>
            <a:pPr marL="0" indent="0">
              <a:spcAft>
                <a:spcPts val="600"/>
              </a:spcAft>
              <a:buNone/>
            </a:pPr>
            <a:endParaRPr lang="en-US" sz="1600" dirty="0"/>
          </a:p>
          <a:p>
            <a:pPr>
              <a:spcAft>
                <a:spcPts val="600"/>
              </a:spcAft>
            </a:pPr>
            <a:endParaRPr lang="de-DE" sz="16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C120F8-5037-416A-A708-F3FDCC74578A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53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3. MICE</a:t>
            </a:r>
            <a:br>
              <a:rPr lang="de-DE" sz="1600" dirty="0"/>
            </a:br>
            <a:r>
              <a:rPr lang="de-DE" sz="1600" dirty="0" smtClean="0"/>
              <a:t>3.4 </a:t>
            </a:r>
            <a:r>
              <a:rPr lang="de-DE" sz="1600" dirty="0"/>
              <a:t>Datenanalyse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1600" i="1" dirty="0" smtClean="0"/>
              <a:t>Modellprüfung</a:t>
            </a:r>
            <a:endParaRPr lang="de-DE" sz="1600" i="1" dirty="0"/>
          </a:p>
          <a:p>
            <a:pPr>
              <a:spcAft>
                <a:spcPts val="600"/>
              </a:spcAft>
            </a:pPr>
            <a:r>
              <a:rPr lang="en-US" sz="1600" dirty="0" err="1" smtClean="0"/>
              <a:t>Einzeln</a:t>
            </a:r>
            <a:r>
              <a:rPr lang="en-US" sz="1600" dirty="0" smtClean="0"/>
              <a:t> in </a:t>
            </a:r>
            <a:r>
              <a:rPr lang="en-US" sz="1600" dirty="0" err="1" smtClean="0"/>
              <a:t>jedem</a:t>
            </a:r>
            <a:r>
              <a:rPr lang="en-US" sz="1600" dirty="0" smtClean="0"/>
              <a:t> </a:t>
            </a:r>
            <a:r>
              <a:rPr lang="en-US" sz="1600" dirty="0" err="1" smtClean="0"/>
              <a:t>imputierten</a:t>
            </a:r>
            <a:r>
              <a:rPr lang="en-US" sz="1600" dirty="0" smtClean="0"/>
              <a:t> </a:t>
            </a:r>
            <a:r>
              <a:rPr lang="en-US" sz="1600" dirty="0" err="1" smtClean="0"/>
              <a:t>Datensatz</a:t>
            </a:r>
            <a:endParaRPr lang="en-US" sz="1600" dirty="0" smtClean="0"/>
          </a:p>
          <a:p>
            <a:pPr lvl="1">
              <a:spcAft>
                <a:spcPts val="600"/>
              </a:spcAft>
            </a:pPr>
            <a:r>
              <a:rPr lang="en-US" sz="1600" dirty="0" smtClean="0"/>
              <a:t>Extreme </a:t>
            </a:r>
            <a:r>
              <a:rPr lang="en-US" sz="1600" dirty="0" err="1" smtClean="0"/>
              <a:t>Ausreißer</a:t>
            </a:r>
            <a:r>
              <a:rPr lang="en-US" sz="1600" dirty="0" smtClean="0"/>
              <a:t>, die in </a:t>
            </a:r>
            <a:r>
              <a:rPr lang="en-US" sz="1600" dirty="0" err="1" smtClean="0"/>
              <a:t>einer</a:t>
            </a:r>
            <a:r>
              <a:rPr lang="en-US" sz="1600" dirty="0" smtClean="0"/>
              <a:t> </a:t>
            </a:r>
            <a:r>
              <a:rPr lang="en-US" sz="1600" dirty="0" err="1" smtClean="0"/>
              <a:t>Minderheit</a:t>
            </a:r>
            <a:r>
              <a:rPr lang="en-US" sz="1600" dirty="0" smtClean="0"/>
              <a:t> der </a:t>
            </a:r>
            <a:r>
              <a:rPr lang="en-US" sz="1600" dirty="0" err="1" smtClean="0"/>
              <a:t>imputierten</a:t>
            </a:r>
            <a:r>
              <a:rPr lang="en-US" sz="1600" dirty="0" smtClean="0"/>
              <a:t> </a:t>
            </a:r>
            <a:r>
              <a:rPr lang="en-US" sz="1600" dirty="0" err="1" smtClean="0"/>
              <a:t>Datensätze</a:t>
            </a:r>
            <a:r>
              <a:rPr lang="en-US" sz="1600" dirty="0" smtClean="0"/>
              <a:t> </a:t>
            </a:r>
            <a:r>
              <a:rPr lang="en-US" sz="1600" dirty="0" err="1" smtClean="0"/>
              <a:t>auftreten</a:t>
            </a:r>
            <a:endParaRPr lang="en-US" sz="1600" dirty="0" smtClean="0"/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1600" dirty="0" smtClean="0">
                <a:sym typeface="Wingdings" panose="05000000000000000000" pitchFamily="2" charset="2"/>
              </a:rPr>
              <a:t> Problem </a:t>
            </a:r>
            <a:r>
              <a:rPr lang="en-US" sz="1600" dirty="0" err="1" smtClean="0">
                <a:sym typeface="Wingdings" panose="05000000000000000000" pitchFamily="2" charset="2"/>
              </a:rPr>
              <a:t>mit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dem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Imputationsmodell</a:t>
            </a:r>
            <a:endParaRPr lang="en-US" sz="1600" dirty="0" smtClean="0">
              <a:sym typeface="Wingdings" panose="05000000000000000000" pitchFamily="2" charset="2"/>
            </a:endParaRPr>
          </a:p>
          <a:p>
            <a:pPr lvl="1">
              <a:spcAft>
                <a:spcPts val="600"/>
              </a:spcAft>
            </a:pPr>
            <a:r>
              <a:rPr lang="en-US" sz="1600" dirty="0" err="1" smtClean="0"/>
              <a:t>Probleme</a:t>
            </a:r>
            <a:r>
              <a:rPr lang="en-US" sz="1600" dirty="0" smtClean="0"/>
              <a:t>, die </a:t>
            </a:r>
            <a:r>
              <a:rPr lang="en-US" sz="1600" dirty="0" err="1" smtClean="0"/>
              <a:t>kosistent</a:t>
            </a:r>
            <a:r>
              <a:rPr lang="en-US" sz="1600" dirty="0" smtClean="0"/>
              <a:t> in </a:t>
            </a:r>
            <a:r>
              <a:rPr lang="en-US" sz="1600" dirty="0" err="1" smtClean="0"/>
              <a:t>allen</a:t>
            </a:r>
            <a:r>
              <a:rPr lang="en-US" sz="1600" dirty="0" smtClean="0"/>
              <a:t> </a:t>
            </a:r>
            <a:r>
              <a:rPr lang="en-US" sz="1600" dirty="0" err="1" smtClean="0"/>
              <a:t>imputierten</a:t>
            </a:r>
            <a:r>
              <a:rPr lang="en-US" sz="1600" dirty="0" smtClean="0"/>
              <a:t> </a:t>
            </a:r>
            <a:r>
              <a:rPr lang="en-US" sz="1600" dirty="0" err="1" smtClean="0"/>
              <a:t>Datensätzen</a:t>
            </a:r>
            <a:r>
              <a:rPr lang="en-US" sz="1600" dirty="0" smtClean="0"/>
              <a:t> </a:t>
            </a:r>
            <a:r>
              <a:rPr lang="en-US" sz="1600" dirty="0" err="1" smtClean="0"/>
              <a:t>auftreten</a:t>
            </a:r>
            <a:r>
              <a:rPr lang="en-US" sz="1600" dirty="0" smtClean="0"/>
              <a:t> 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      Problem </a:t>
            </a:r>
            <a:r>
              <a:rPr lang="en-US" sz="1600" dirty="0" err="1" smtClean="0">
                <a:sym typeface="Wingdings" panose="05000000000000000000" pitchFamily="2" charset="2"/>
              </a:rPr>
              <a:t>mit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dem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Analysemodell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endParaRPr lang="en-US" sz="1600" dirty="0" smtClean="0"/>
          </a:p>
          <a:p>
            <a:pPr lvl="1"/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8BA80-8F7F-4F83-BF70-1FADE0D62D63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00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3. MICE</a:t>
            </a:r>
            <a:br>
              <a:rPr lang="de-DE" sz="1600" dirty="0"/>
            </a:br>
            <a:r>
              <a:rPr lang="de-DE" sz="1600" dirty="0" smtClean="0"/>
              <a:t>3.4 </a:t>
            </a:r>
            <a:r>
              <a:rPr lang="de-DE" sz="1600" dirty="0"/>
              <a:t>Datenanalyse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1600" i="1" dirty="0"/>
              <a:t>Prädiktion</a:t>
            </a:r>
          </a:p>
          <a:p>
            <a:pPr>
              <a:spcAft>
                <a:spcPts val="600"/>
              </a:spcAft>
            </a:pPr>
            <a:r>
              <a:rPr lang="en-US" sz="1600" dirty="0" err="1"/>
              <a:t>Prädiktionen</a:t>
            </a:r>
            <a:r>
              <a:rPr lang="en-US" sz="1600" dirty="0"/>
              <a:t> </a:t>
            </a:r>
            <a:r>
              <a:rPr lang="en-US" sz="1600" dirty="0" err="1"/>
              <a:t>sollten</a:t>
            </a:r>
            <a:r>
              <a:rPr lang="en-US" sz="1600" dirty="0"/>
              <a:t> </a:t>
            </a:r>
            <a:r>
              <a:rPr lang="en-US" sz="1600" dirty="0" err="1"/>
              <a:t>über</a:t>
            </a:r>
            <a:r>
              <a:rPr lang="en-US" sz="1600" dirty="0"/>
              <a:t> </a:t>
            </a:r>
            <a:r>
              <a:rPr lang="en-US" sz="1600" dirty="0" err="1"/>
              <a:t>Datensätze</a:t>
            </a:r>
            <a:r>
              <a:rPr lang="en-US" sz="1600" dirty="0"/>
              <a:t> </a:t>
            </a:r>
            <a:r>
              <a:rPr lang="en-US" sz="1600" dirty="0" err="1"/>
              <a:t>hinaus</a:t>
            </a:r>
            <a:r>
              <a:rPr lang="en-US" sz="1600" dirty="0"/>
              <a:t> </a:t>
            </a:r>
            <a:r>
              <a:rPr lang="en-US" sz="1600" dirty="0" err="1"/>
              <a:t>kombiniert</a:t>
            </a:r>
            <a:r>
              <a:rPr lang="en-US" sz="1600" dirty="0"/>
              <a:t> </a:t>
            </a:r>
            <a:r>
              <a:rPr lang="en-US" sz="1600" dirty="0" err="1"/>
              <a:t>werden</a:t>
            </a:r>
            <a:r>
              <a:rPr lang="en-US" sz="1600" dirty="0"/>
              <a:t> . </a:t>
            </a:r>
          </a:p>
          <a:p>
            <a:pPr>
              <a:spcAft>
                <a:spcPts val="600"/>
              </a:spcAft>
            </a:pPr>
            <a:endParaRPr lang="de-DE" sz="1600" dirty="0"/>
          </a:p>
          <a:p>
            <a:pPr marL="0" indent="0">
              <a:spcAft>
                <a:spcPts val="600"/>
              </a:spcAft>
              <a:buNone/>
            </a:pPr>
            <a:endParaRPr lang="de-DE" sz="1600" i="1" dirty="0"/>
          </a:p>
          <a:p>
            <a:pPr marL="0" indent="0">
              <a:spcAft>
                <a:spcPts val="600"/>
              </a:spcAft>
              <a:buNone/>
            </a:pPr>
            <a:r>
              <a:rPr lang="de-DE" sz="1600" i="1" dirty="0" smtClean="0"/>
              <a:t>Modellprüfung</a:t>
            </a:r>
            <a:endParaRPr lang="de-DE" sz="1600" i="1" dirty="0"/>
          </a:p>
          <a:p>
            <a:pPr>
              <a:spcAft>
                <a:spcPts val="600"/>
              </a:spcAft>
            </a:pPr>
            <a:r>
              <a:rPr lang="en-US" sz="1600" dirty="0" err="1" smtClean="0"/>
              <a:t>Einzeln</a:t>
            </a:r>
            <a:r>
              <a:rPr lang="en-US" sz="1600" dirty="0" smtClean="0"/>
              <a:t> in </a:t>
            </a:r>
            <a:r>
              <a:rPr lang="en-US" sz="1600" dirty="0" err="1" smtClean="0"/>
              <a:t>jedem</a:t>
            </a:r>
            <a:r>
              <a:rPr lang="en-US" sz="1600" dirty="0" smtClean="0"/>
              <a:t> </a:t>
            </a:r>
            <a:r>
              <a:rPr lang="en-US" sz="1600" dirty="0" err="1" smtClean="0"/>
              <a:t>imputierten</a:t>
            </a:r>
            <a:r>
              <a:rPr lang="en-US" sz="1600" dirty="0" smtClean="0"/>
              <a:t> </a:t>
            </a:r>
            <a:r>
              <a:rPr lang="en-US" sz="1600" dirty="0" err="1" smtClean="0"/>
              <a:t>Datensatz</a:t>
            </a:r>
            <a:endParaRPr lang="en-US" sz="1600" dirty="0" smtClean="0"/>
          </a:p>
          <a:p>
            <a:pPr lvl="1">
              <a:spcAft>
                <a:spcPts val="600"/>
              </a:spcAft>
            </a:pPr>
            <a:r>
              <a:rPr lang="en-US" sz="1600" dirty="0" smtClean="0"/>
              <a:t>Extreme </a:t>
            </a:r>
            <a:r>
              <a:rPr lang="en-US" sz="1600" dirty="0" err="1" smtClean="0"/>
              <a:t>Ausreißer</a:t>
            </a:r>
            <a:r>
              <a:rPr lang="en-US" sz="1600" dirty="0" smtClean="0"/>
              <a:t>, die in </a:t>
            </a:r>
            <a:r>
              <a:rPr lang="en-US" sz="1600" dirty="0" err="1" smtClean="0"/>
              <a:t>einer</a:t>
            </a:r>
            <a:r>
              <a:rPr lang="en-US" sz="1600" dirty="0" smtClean="0"/>
              <a:t> </a:t>
            </a:r>
            <a:r>
              <a:rPr lang="en-US" sz="1600" dirty="0" err="1" smtClean="0"/>
              <a:t>Minderheit</a:t>
            </a:r>
            <a:r>
              <a:rPr lang="en-US" sz="1600" dirty="0" smtClean="0"/>
              <a:t> der </a:t>
            </a:r>
            <a:r>
              <a:rPr lang="en-US" sz="1600" dirty="0" err="1" smtClean="0"/>
              <a:t>imputierten</a:t>
            </a:r>
            <a:r>
              <a:rPr lang="en-US" sz="1600" dirty="0" smtClean="0"/>
              <a:t> </a:t>
            </a:r>
            <a:r>
              <a:rPr lang="en-US" sz="1600" dirty="0" err="1" smtClean="0"/>
              <a:t>Datensätze</a:t>
            </a:r>
            <a:r>
              <a:rPr lang="en-US" sz="1600" dirty="0" smtClean="0"/>
              <a:t> </a:t>
            </a:r>
            <a:r>
              <a:rPr lang="en-US" sz="1600" dirty="0" err="1" smtClean="0"/>
              <a:t>auftreten</a:t>
            </a:r>
            <a:endParaRPr lang="en-US" sz="1600" dirty="0" smtClean="0"/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1600" dirty="0" smtClean="0">
                <a:sym typeface="Wingdings" panose="05000000000000000000" pitchFamily="2" charset="2"/>
              </a:rPr>
              <a:t> Problem </a:t>
            </a:r>
            <a:r>
              <a:rPr lang="en-US" sz="1600" dirty="0" err="1" smtClean="0">
                <a:sym typeface="Wingdings" panose="05000000000000000000" pitchFamily="2" charset="2"/>
              </a:rPr>
              <a:t>mit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dem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Imputationsmodell</a:t>
            </a:r>
            <a:endParaRPr lang="en-US" sz="1600" dirty="0" smtClean="0">
              <a:sym typeface="Wingdings" panose="05000000000000000000" pitchFamily="2" charset="2"/>
            </a:endParaRPr>
          </a:p>
          <a:p>
            <a:pPr lvl="1">
              <a:spcAft>
                <a:spcPts val="600"/>
              </a:spcAft>
            </a:pPr>
            <a:r>
              <a:rPr lang="en-US" sz="1600" dirty="0" err="1" smtClean="0"/>
              <a:t>Probleme</a:t>
            </a:r>
            <a:r>
              <a:rPr lang="en-US" sz="1600" dirty="0" smtClean="0"/>
              <a:t>, die </a:t>
            </a:r>
            <a:r>
              <a:rPr lang="en-US" sz="1600" dirty="0" err="1" smtClean="0"/>
              <a:t>kosistent</a:t>
            </a:r>
            <a:r>
              <a:rPr lang="en-US" sz="1600" dirty="0" smtClean="0"/>
              <a:t> in </a:t>
            </a:r>
            <a:r>
              <a:rPr lang="en-US" sz="1600" dirty="0" err="1" smtClean="0"/>
              <a:t>allen</a:t>
            </a:r>
            <a:r>
              <a:rPr lang="en-US" sz="1600" dirty="0" smtClean="0"/>
              <a:t> </a:t>
            </a:r>
            <a:r>
              <a:rPr lang="en-US" sz="1600" dirty="0" err="1" smtClean="0"/>
              <a:t>imputierten</a:t>
            </a:r>
            <a:r>
              <a:rPr lang="en-US" sz="1600" dirty="0" smtClean="0"/>
              <a:t> </a:t>
            </a:r>
            <a:r>
              <a:rPr lang="en-US" sz="1600" dirty="0" err="1" smtClean="0"/>
              <a:t>Datensätzen</a:t>
            </a:r>
            <a:r>
              <a:rPr lang="en-US" sz="1600" dirty="0" smtClean="0"/>
              <a:t> </a:t>
            </a:r>
            <a:r>
              <a:rPr lang="en-US" sz="1600" dirty="0" err="1" smtClean="0"/>
              <a:t>auftreten</a:t>
            </a:r>
            <a:r>
              <a:rPr lang="en-US" sz="1600" dirty="0" smtClean="0"/>
              <a:t> 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      Problem </a:t>
            </a:r>
            <a:r>
              <a:rPr lang="en-US" sz="1600" dirty="0" err="1" smtClean="0">
                <a:sym typeface="Wingdings" panose="05000000000000000000" pitchFamily="2" charset="2"/>
              </a:rPr>
              <a:t>mit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dem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Analysemodell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endParaRPr lang="en-US" sz="1600" dirty="0" smtClean="0"/>
          </a:p>
          <a:p>
            <a:pPr lvl="1"/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8BA80-8F7F-4F83-BF70-1FADE0D62D63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535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</a:pPr>
            <a:r>
              <a:rPr lang="de-DE" sz="3600" dirty="0"/>
              <a:t>4. Limitationen und Fallstricke in MICE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8308DD-3D80-4802-ABEE-325D5CF5A2A8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83E0A-5A6F-41C9-A426-92D127E2EEBA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15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/>
              <a:t>1. Einleitung</a:t>
            </a:r>
            <a:br>
              <a:rPr lang="de-DE" sz="1600" dirty="0" smtClean="0"/>
            </a:br>
            <a:r>
              <a:rPr lang="de-DE" sz="1600" dirty="0" smtClean="0"/>
              <a:t>1.1 </a:t>
            </a:r>
            <a:r>
              <a:rPr lang="de-DE" sz="1600" dirty="0"/>
              <a:t>Problematik fehlender Daten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Fehlende</a:t>
            </a:r>
            <a:r>
              <a:rPr lang="en-US" sz="2400" dirty="0" smtClean="0"/>
              <a:t> </a:t>
            </a:r>
            <a:r>
              <a:rPr lang="en-US" sz="2400" dirty="0" err="1" smtClean="0"/>
              <a:t>Daten</a:t>
            </a:r>
            <a:r>
              <a:rPr lang="en-US" sz="2400" dirty="0" smtClean="0"/>
              <a:t> </a:t>
            </a:r>
            <a:r>
              <a:rPr lang="en-US" sz="2400" dirty="0" err="1" smtClean="0"/>
              <a:t>häufig</a:t>
            </a:r>
            <a:r>
              <a:rPr lang="en-US" sz="2400" dirty="0" smtClean="0"/>
              <a:t> in </a:t>
            </a:r>
          </a:p>
          <a:p>
            <a:pPr lvl="1"/>
            <a:r>
              <a:rPr lang="en-US" sz="2000" dirty="0" err="1" smtClean="0"/>
              <a:t>Großen</a:t>
            </a:r>
            <a:r>
              <a:rPr lang="en-US" sz="2000" dirty="0" smtClean="0"/>
              <a:t> </a:t>
            </a:r>
            <a:r>
              <a:rPr lang="en-US" sz="2000" dirty="0" err="1" smtClean="0"/>
              <a:t>Datensätzen</a:t>
            </a:r>
            <a:endParaRPr lang="en-US" sz="2000" dirty="0" smtClean="0"/>
          </a:p>
          <a:p>
            <a:pPr lvl="1"/>
            <a:r>
              <a:rPr lang="en-US" sz="2000" dirty="0" err="1" smtClean="0"/>
              <a:t>Beobachtungsstudien</a:t>
            </a:r>
            <a:endParaRPr lang="en-US" sz="20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Folgen</a:t>
            </a:r>
            <a:r>
              <a:rPr lang="en-US" sz="2400" dirty="0" smtClean="0"/>
              <a:t> </a:t>
            </a:r>
            <a:r>
              <a:rPr lang="en-US" sz="2400" dirty="0" err="1" smtClean="0"/>
              <a:t>inadäquaten</a:t>
            </a:r>
            <a:r>
              <a:rPr lang="en-US" sz="2400" dirty="0" smtClean="0"/>
              <a:t> </a:t>
            </a:r>
            <a:r>
              <a:rPr lang="en-US" sz="2400" dirty="0" err="1" smtClean="0"/>
              <a:t>Umgangs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fehlenden</a:t>
            </a:r>
            <a:r>
              <a:rPr lang="en-US" sz="2400" dirty="0" smtClean="0"/>
              <a:t> </a:t>
            </a:r>
            <a:r>
              <a:rPr lang="en-US" sz="2400" dirty="0" err="1" smtClean="0"/>
              <a:t>Daten</a:t>
            </a:r>
            <a:endParaRPr lang="en-US" sz="2400" dirty="0" smtClean="0"/>
          </a:p>
          <a:p>
            <a:pPr lvl="1"/>
            <a:r>
              <a:rPr lang="en-US" sz="2000" dirty="0" err="1" smtClean="0"/>
              <a:t>Verzerrte</a:t>
            </a:r>
            <a:r>
              <a:rPr lang="en-US" sz="2000" dirty="0" smtClean="0"/>
              <a:t> / </a:t>
            </a:r>
            <a:r>
              <a:rPr lang="en-US" sz="2000" dirty="0" err="1" smtClean="0"/>
              <a:t>ineffiziente</a:t>
            </a:r>
            <a:r>
              <a:rPr lang="en-US" sz="2000" dirty="0" smtClean="0"/>
              <a:t> </a:t>
            </a:r>
            <a:r>
              <a:rPr lang="en-US" sz="2000" dirty="0" err="1" smtClean="0"/>
              <a:t>Parameterschätzer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err="1" smtClean="0"/>
              <a:t>Verzerrte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Standardfehler</a:t>
            </a:r>
            <a:endParaRPr lang="en-US" sz="2000" dirty="0" smtClean="0"/>
          </a:p>
          <a:p>
            <a:pPr lvl="1"/>
            <a:endParaRPr lang="en-US" sz="2000" dirty="0"/>
          </a:p>
          <a:p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E7910F-E138-46BE-ABD9-824E03D05164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20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4. Limitationen und Fallstricke in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> </a:t>
            </a:r>
            <a:r>
              <a:rPr lang="de-DE" sz="1600" dirty="0" smtClean="0"/>
              <a:t>   MICE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i="1" dirty="0" err="1" smtClean="0"/>
              <a:t>Fehlende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theoretische</a:t>
            </a:r>
            <a:r>
              <a:rPr lang="en-US" sz="1800" i="1" dirty="0" smtClean="0"/>
              <a:t> Basis</a:t>
            </a:r>
            <a:endParaRPr lang="en-US" sz="1800" i="1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800" dirty="0" err="1" smtClean="0"/>
              <a:t>Empirische</a:t>
            </a:r>
            <a:r>
              <a:rPr lang="en-US" sz="1800" dirty="0" smtClean="0"/>
              <a:t> </a:t>
            </a:r>
            <a:r>
              <a:rPr lang="en-US" sz="1800" dirty="0" err="1" smtClean="0"/>
              <a:t>Rechtfertigung</a:t>
            </a:r>
            <a:endParaRPr lang="en-US" sz="1800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800" dirty="0" err="1" smtClean="0"/>
              <a:t>Problematisch</a:t>
            </a:r>
            <a:r>
              <a:rPr lang="en-US" sz="1800" dirty="0" smtClean="0"/>
              <a:t> </a:t>
            </a:r>
            <a:r>
              <a:rPr lang="en-US" sz="1800" dirty="0" err="1" smtClean="0"/>
              <a:t>wenn</a:t>
            </a:r>
            <a:r>
              <a:rPr lang="en-US" sz="1800" dirty="0" smtClean="0"/>
              <a:t> die </a:t>
            </a:r>
            <a:r>
              <a:rPr lang="en-US" sz="1800" dirty="0" err="1" smtClean="0"/>
              <a:t>bedingten</a:t>
            </a:r>
            <a:r>
              <a:rPr lang="en-US" sz="1800" dirty="0" smtClean="0"/>
              <a:t> </a:t>
            </a:r>
            <a:r>
              <a:rPr lang="en-US" sz="1800" dirty="0" err="1" smtClean="0"/>
              <a:t>Verteilungen</a:t>
            </a:r>
            <a:r>
              <a:rPr lang="en-US" sz="1800" dirty="0" smtClean="0"/>
              <a:t> </a:t>
            </a:r>
            <a:r>
              <a:rPr lang="en-US" sz="1800" dirty="0" err="1" smtClean="0"/>
              <a:t>inkompatibel</a:t>
            </a:r>
            <a:r>
              <a:rPr lang="en-US" sz="1800" dirty="0" smtClean="0"/>
              <a:t> </a:t>
            </a:r>
            <a:r>
              <a:rPr lang="en-US" sz="1800" dirty="0" err="1" smtClean="0"/>
              <a:t>sind</a:t>
            </a:r>
            <a:r>
              <a:rPr lang="en-US" sz="1800" dirty="0" smtClean="0"/>
              <a:t> (Mismatch </a:t>
            </a:r>
            <a:r>
              <a:rPr lang="en-US" sz="1800" dirty="0" err="1" smtClean="0"/>
              <a:t>zwischen</a:t>
            </a:r>
            <a:r>
              <a:rPr lang="en-US" sz="1800" dirty="0" smtClean="0"/>
              <a:t> </a:t>
            </a:r>
            <a:r>
              <a:rPr lang="en-US" sz="1800" dirty="0" err="1" smtClean="0"/>
              <a:t>Imputationsmodellen</a:t>
            </a:r>
            <a:r>
              <a:rPr lang="en-US" sz="1800" dirty="0" smtClean="0"/>
              <a:t> </a:t>
            </a:r>
            <a:r>
              <a:rPr lang="en-US" sz="1800" dirty="0" err="1" smtClean="0"/>
              <a:t>für</a:t>
            </a:r>
            <a:r>
              <a:rPr lang="en-US" sz="1800" dirty="0" smtClean="0"/>
              <a:t> </a:t>
            </a:r>
            <a:r>
              <a:rPr lang="en-US" sz="1800" dirty="0" err="1" smtClean="0"/>
              <a:t>verschiedene</a:t>
            </a:r>
            <a:r>
              <a:rPr lang="en-US" sz="1800" dirty="0" smtClean="0"/>
              <a:t> </a:t>
            </a:r>
            <a:r>
              <a:rPr lang="en-US" sz="1800" dirty="0" err="1" smtClean="0"/>
              <a:t>Variablen</a:t>
            </a:r>
            <a:r>
              <a:rPr lang="en-US" sz="1800" dirty="0" smtClean="0"/>
              <a:t>) 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dirty="0"/>
              <a:t>	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/>
              <a:t>Die </a:t>
            </a:r>
            <a:r>
              <a:rPr lang="en-US" sz="1800" dirty="0" err="1" smtClean="0"/>
              <a:t>Verteilung</a:t>
            </a:r>
            <a:r>
              <a:rPr lang="en-US" sz="1800" dirty="0" smtClean="0"/>
              <a:t> der </a:t>
            </a:r>
            <a:r>
              <a:rPr lang="en-US" sz="1800" dirty="0" err="1" smtClean="0"/>
              <a:t>imputierten</a:t>
            </a:r>
            <a:r>
              <a:rPr lang="en-US" sz="1800" dirty="0" smtClean="0"/>
              <a:t> </a:t>
            </a:r>
            <a:r>
              <a:rPr lang="en-US" sz="1800" dirty="0" err="1" smtClean="0"/>
              <a:t>Werte</a:t>
            </a:r>
            <a:r>
              <a:rPr lang="en-US" sz="1800" dirty="0" smtClean="0"/>
              <a:t> und </a:t>
            </a:r>
            <a:r>
              <a:rPr lang="en-US" sz="1800" dirty="0" err="1" smtClean="0"/>
              <a:t>damit</a:t>
            </a:r>
            <a:r>
              <a:rPr lang="en-US" sz="1800" dirty="0" smtClean="0"/>
              <a:t> die </a:t>
            </a:r>
            <a:endParaRPr lang="en-US" sz="1800" dirty="0" smtClean="0"/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</a:t>
            </a:r>
            <a:r>
              <a:rPr lang="en-US" sz="1800" dirty="0" err="1" smtClean="0"/>
              <a:t>Analyseergebnisse</a:t>
            </a:r>
            <a:r>
              <a:rPr lang="en-US" sz="1800" dirty="0" smtClean="0"/>
              <a:t> </a:t>
            </a:r>
            <a:r>
              <a:rPr lang="en-US" sz="1800" dirty="0" err="1" smtClean="0"/>
              <a:t>können</a:t>
            </a:r>
            <a:r>
              <a:rPr lang="en-US" sz="1800" dirty="0" smtClean="0"/>
              <a:t> </a:t>
            </a:r>
            <a:r>
              <a:rPr lang="en-US" sz="1800" dirty="0" err="1" smtClean="0"/>
              <a:t>dann</a:t>
            </a:r>
            <a:r>
              <a:rPr lang="en-US" sz="1800" dirty="0" smtClean="0"/>
              <a:t> von der </a:t>
            </a:r>
            <a:r>
              <a:rPr lang="en-US" sz="1800" dirty="0" err="1" smtClean="0"/>
              <a:t>Reihenfolge</a:t>
            </a:r>
            <a:r>
              <a:rPr lang="en-US" sz="1800" dirty="0" smtClean="0"/>
              <a:t> </a:t>
            </a:r>
            <a:r>
              <a:rPr lang="en-US" sz="1800" dirty="0" err="1" smtClean="0"/>
              <a:t>abhängen</a:t>
            </a:r>
            <a:r>
              <a:rPr lang="en-US" sz="1800" dirty="0" smtClean="0"/>
              <a:t>, </a:t>
            </a:r>
            <a:r>
              <a:rPr lang="en-US" sz="1800" dirty="0" smtClean="0"/>
              <a:t>in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</a:t>
            </a:r>
            <a:r>
              <a:rPr lang="en-US" sz="1800" dirty="0" smtClean="0"/>
              <a:t> </a:t>
            </a:r>
            <a:r>
              <a:rPr lang="en-US" sz="1800" dirty="0" smtClean="0"/>
              <a:t>der die </a:t>
            </a:r>
            <a:r>
              <a:rPr lang="en-US" sz="1800" dirty="0" err="1" smtClean="0"/>
              <a:t>Variablen</a:t>
            </a:r>
            <a:r>
              <a:rPr lang="en-US" sz="1800" dirty="0" smtClean="0"/>
              <a:t> </a:t>
            </a:r>
            <a:r>
              <a:rPr lang="en-US" sz="1800" dirty="0" err="1" smtClean="0"/>
              <a:t>imputiert</a:t>
            </a:r>
            <a:r>
              <a:rPr lang="en-US" sz="1800" dirty="0" smtClean="0"/>
              <a:t> </a:t>
            </a:r>
            <a:r>
              <a:rPr lang="en-US" sz="1800" dirty="0" err="1" smtClean="0"/>
              <a:t>wurden</a:t>
            </a:r>
            <a:r>
              <a:rPr lang="en-US" sz="1800" dirty="0" smtClean="0"/>
              <a:t>  </a:t>
            </a:r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C7AE-203E-44EC-AF9D-805D2D341A7D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73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>
                <a:solidFill>
                  <a:srgbClr val="000000"/>
                </a:solidFill>
              </a:rPr>
              <a:t>4. Limitationen und Fallstricke in </a:t>
            </a:r>
            <a:br>
              <a:rPr lang="de-DE" sz="1600" dirty="0">
                <a:solidFill>
                  <a:srgbClr val="000000"/>
                </a:solidFill>
              </a:rPr>
            </a:br>
            <a:r>
              <a:rPr lang="de-DE" sz="1600" dirty="0">
                <a:solidFill>
                  <a:srgbClr val="000000"/>
                </a:solidFill>
              </a:rPr>
              <a:t>    MICE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600" i="1" dirty="0" err="1"/>
              <a:t>Empirische</a:t>
            </a:r>
            <a:r>
              <a:rPr lang="en-US" sz="1600" i="1" dirty="0"/>
              <a:t> </a:t>
            </a:r>
            <a:r>
              <a:rPr lang="en-US" sz="1600" i="1" dirty="0" err="1"/>
              <a:t>Rechtfertigung</a:t>
            </a:r>
            <a:r>
              <a:rPr lang="en-US" sz="1600" i="1" dirty="0"/>
              <a:t>, </a:t>
            </a:r>
            <a:r>
              <a:rPr lang="en-US" sz="1600" i="1" dirty="0" err="1" smtClean="0"/>
              <a:t>nicht</a:t>
            </a:r>
            <a:r>
              <a:rPr lang="en-US" sz="1600" i="1" dirty="0" smtClean="0"/>
              <a:t> </a:t>
            </a:r>
            <a:r>
              <a:rPr lang="en-US" sz="1600" i="1" dirty="0" err="1"/>
              <a:t>theoretisch</a:t>
            </a:r>
            <a:r>
              <a:rPr lang="en-US" sz="1600" i="1" dirty="0"/>
              <a:t> </a:t>
            </a:r>
            <a:r>
              <a:rPr lang="en-US" sz="1600" i="1" dirty="0" err="1"/>
              <a:t>fundiert</a:t>
            </a:r>
            <a:r>
              <a:rPr lang="en-US" sz="1600" i="1" dirty="0"/>
              <a:t> </a:t>
            </a:r>
          </a:p>
          <a:p>
            <a:pPr marL="0" indent="0">
              <a:spcAft>
                <a:spcPts val="600"/>
              </a:spcAft>
              <a:buNone/>
            </a:pPr>
            <a:endParaRPr lang="en-US" sz="1600" i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1600" i="1" dirty="0" err="1" smtClean="0"/>
              <a:t>Fehlspezifiziertes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Imputationsmodell</a:t>
            </a:r>
            <a:endParaRPr lang="en-US" sz="1600" i="1" dirty="0"/>
          </a:p>
          <a:p>
            <a:pPr>
              <a:spcAft>
                <a:spcPts val="600"/>
              </a:spcAft>
            </a:pPr>
            <a:r>
              <a:rPr lang="en-US" sz="1600" dirty="0" err="1" smtClean="0"/>
              <a:t>Auslassen</a:t>
            </a:r>
            <a:r>
              <a:rPr lang="en-US" sz="1600" dirty="0" smtClean="0"/>
              <a:t> des Outcomes </a:t>
            </a:r>
            <a:r>
              <a:rPr lang="en-US" sz="1600" dirty="0" err="1" smtClean="0"/>
              <a:t>im</a:t>
            </a:r>
            <a:r>
              <a:rPr lang="en-US" sz="1600" dirty="0" smtClean="0"/>
              <a:t> </a:t>
            </a:r>
            <a:r>
              <a:rPr lang="en-US" sz="1600" dirty="0" err="1" smtClean="0"/>
              <a:t>Imputationsmodell</a:t>
            </a:r>
            <a:r>
              <a:rPr lang="en-US" sz="1600" dirty="0" smtClean="0"/>
              <a:t>. </a:t>
            </a:r>
            <a:endParaRPr lang="en-US" sz="1600" dirty="0"/>
          </a:p>
          <a:p>
            <a:pPr>
              <a:spcAft>
                <a:spcPts val="600"/>
              </a:spcAft>
              <a:buFont typeface="Wingdings"/>
              <a:buChar char="à"/>
            </a:pPr>
            <a:r>
              <a:rPr lang="en-US" sz="1600" dirty="0" err="1" smtClean="0"/>
              <a:t>Verzerrt</a:t>
            </a:r>
            <a:r>
              <a:rPr lang="en-US" sz="1600" dirty="0" smtClean="0"/>
              <a:t> die </a:t>
            </a:r>
            <a:r>
              <a:rPr lang="en-US" sz="1600" dirty="0" err="1" smtClean="0"/>
              <a:t>Koeffizienten</a:t>
            </a:r>
            <a:r>
              <a:rPr lang="en-US" sz="1600" dirty="0" smtClean="0"/>
              <a:t> der </a:t>
            </a:r>
            <a:r>
              <a:rPr lang="en-US" sz="1600" dirty="0" err="1" smtClean="0"/>
              <a:t>unvollständigen</a:t>
            </a:r>
            <a:r>
              <a:rPr lang="en-US" sz="1600" dirty="0" smtClean="0"/>
              <a:t> </a:t>
            </a:r>
            <a:r>
              <a:rPr lang="en-US" sz="1600" dirty="0" err="1" smtClean="0"/>
              <a:t>Kovariablen</a:t>
            </a:r>
            <a:r>
              <a:rPr lang="en-US" sz="1600" dirty="0" smtClean="0"/>
              <a:t> </a:t>
            </a:r>
            <a:r>
              <a:rPr lang="en-US" sz="1600" dirty="0" err="1" smtClean="0"/>
              <a:t>Richtung</a:t>
            </a:r>
            <a:r>
              <a:rPr lang="en-US" sz="1600" dirty="0" smtClean="0"/>
              <a:t> Null </a:t>
            </a:r>
          </a:p>
          <a:p>
            <a:pPr>
              <a:spcAft>
                <a:spcPts val="600"/>
              </a:spcAft>
              <a:buFont typeface="Wingdings"/>
              <a:buChar char="à"/>
            </a:pPr>
            <a:r>
              <a:rPr lang="en-US" sz="1600" dirty="0" smtClean="0"/>
              <a:t>Residual </a:t>
            </a:r>
            <a:r>
              <a:rPr lang="en-US" sz="1600" dirty="0"/>
              <a:t>confounding </a:t>
            </a:r>
            <a:r>
              <a:rPr lang="en-US" sz="1600" dirty="0" err="1" smtClean="0"/>
              <a:t>kann</a:t>
            </a:r>
            <a:r>
              <a:rPr lang="en-US" sz="1600" dirty="0" smtClean="0"/>
              <a:t> </a:t>
            </a:r>
            <a:r>
              <a:rPr lang="en-US" sz="1600" dirty="0" err="1" smtClean="0"/>
              <a:t>dann</a:t>
            </a:r>
            <a:r>
              <a:rPr lang="en-US" sz="1600" dirty="0" smtClean="0"/>
              <a:t> </a:t>
            </a:r>
            <a:r>
              <a:rPr lang="en-US" sz="1600" dirty="0" err="1" smtClean="0"/>
              <a:t>auch</a:t>
            </a:r>
            <a:r>
              <a:rPr lang="en-US" sz="1600" dirty="0" smtClean="0"/>
              <a:t> die </a:t>
            </a:r>
            <a:r>
              <a:rPr lang="en-US" sz="1600" dirty="0" err="1" smtClean="0"/>
              <a:t>anderen</a:t>
            </a:r>
            <a:r>
              <a:rPr lang="en-US" sz="1600" dirty="0" smtClean="0"/>
              <a:t> </a:t>
            </a:r>
            <a:r>
              <a:rPr lang="en-US" sz="1600" dirty="0" err="1" smtClean="0"/>
              <a:t>Koeffizienten</a:t>
            </a:r>
            <a:r>
              <a:rPr lang="en-US" sz="1600" dirty="0" smtClean="0"/>
              <a:t> </a:t>
            </a:r>
            <a:r>
              <a:rPr lang="en-US" sz="1600" dirty="0" err="1" smtClean="0"/>
              <a:t>verzerren</a:t>
            </a:r>
            <a:r>
              <a:rPr lang="en-US" sz="1600" dirty="0" smtClean="0"/>
              <a:t> </a:t>
            </a:r>
          </a:p>
          <a:p>
            <a:pPr>
              <a:spcAft>
                <a:spcPts val="600"/>
              </a:spcAft>
              <a:buFont typeface="Wingdings"/>
              <a:buChar char="à"/>
            </a:pPr>
            <a:endParaRPr lang="en-US" sz="1600" dirty="0"/>
          </a:p>
          <a:p>
            <a:pPr marL="0" indent="0">
              <a:spcAft>
                <a:spcPts val="600"/>
              </a:spcAft>
              <a:buNone/>
            </a:pPr>
            <a:r>
              <a:rPr lang="de-DE" sz="1600" i="1" dirty="0" smtClean="0"/>
              <a:t>Perfekte Prädiktion</a:t>
            </a:r>
            <a:endParaRPr lang="de-DE" sz="1600" i="1" dirty="0"/>
          </a:p>
          <a:p>
            <a:pPr>
              <a:spcAft>
                <a:spcPts val="600"/>
              </a:spcAft>
            </a:pPr>
            <a:r>
              <a:rPr lang="en-US" sz="1600" dirty="0" smtClean="0"/>
              <a:t>Problem </a:t>
            </a:r>
            <a:r>
              <a:rPr lang="en-US" sz="1600" dirty="0" err="1" smtClean="0"/>
              <a:t>bei</a:t>
            </a:r>
            <a:r>
              <a:rPr lang="en-US" sz="1600" dirty="0" smtClean="0"/>
              <a:t> </a:t>
            </a:r>
            <a:r>
              <a:rPr lang="en-US" sz="1600" dirty="0" err="1" smtClean="0"/>
              <a:t>kategorialen</a:t>
            </a:r>
            <a:r>
              <a:rPr lang="en-US" sz="1600" dirty="0" smtClean="0"/>
              <a:t> Outcomes (</a:t>
            </a:r>
            <a:r>
              <a:rPr lang="en-US" sz="1600" dirty="0" err="1" smtClean="0"/>
              <a:t>logistische</a:t>
            </a:r>
            <a:r>
              <a:rPr lang="en-US" sz="1600" dirty="0" smtClean="0"/>
              <a:t>, </a:t>
            </a:r>
            <a:r>
              <a:rPr lang="en-US" sz="1600" dirty="0" err="1" smtClean="0"/>
              <a:t>multinomiale</a:t>
            </a:r>
            <a:r>
              <a:rPr lang="en-US" sz="1600" dirty="0" smtClean="0"/>
              <a:t> Regression etc.) </a:t>
            </a:r>
          </a:p>
          <a:p>
            <a:pPr>
              <a:spcAft>
                <a:spcPts val="600"/>
              </a:spcAft>
            </a:pPr>
            <a:r>
              <a:rPr lang="en-US" sz="1600" dirty="0" err="1" smtClean="0"/>
              <a:t>Wenn</a:t>
            </a:r>
            <a:r>
              <a:rPr lang="en-US" sz="1600" dirty="0" smtClean="0"/>
              <a:t> das Outcome in </a:t>
            </a:r>
            <a:r>
              <a:rPr lang="en-US" sz="1600" dirty="0" err="1" smtClean="0"/>
              <a:t>einer</a:t>
            </a:r>
            <a:r>
              <a:rPr lang="en-US" sz="1600" dirty="0" smtClean="0"/>
              <a:t> </a:t>
            </a:r>
            <a:r>
              <a:rPr lang="en-US" sz="1600" dirty="0" err="1" smtClean="0"/>
              <a:t>Kategorie</a:t>
            </a:r>
            <a:r>
              <a:rPr lang="en-US" sz="1600" dirty="0" smtClean="0"/>
              <a:t> </a:t>
            </a:r>
            <a:r>
              <a:rPr lang="en-US" sz="1600" dirty="0" err="1" smtClean="0"/>
              <a:t>einer</a:t>
            </a:r>
            <a:r>
              <a:rPr lang="en-US" sz="1600" dirty="0" smtClean="0"/>
              <a:t> </a:t>
            </a:r>
            <a:r>
              <a:rPr lang="en-US" sz="1600" dirty="0" err="1" smtClean="0"/>
              <a:t>Prädiktorvariable</a:t>
            </a:r>
            <a:r>
              <a:rPr lang="en-US" sz="1600" dirty="0" smtClean="0"/>
              <a:t> </a:t>
            </a:r>
            <a:r>
              <a:rPr lang="en-US" sz="1600" dirty="0" err="1" smtClean="0"/>
              <a:t>immer</a:t>
            </a:r>
            <a:r>
              <a:rPr lang="en-US" sz="1600" dirty="0" smtClean="0"/>
              <a:t> 0 </a:t>
            </a:r>
            <a:r>
              <a:rPr lang="en-US" sz="1600" dirty="0" err="1" smtClean="0"/>
              <a:t>oder</a:t>
            </a:r>
            <a:r>
              <a:rPr lang="en-US" sz="1600" dirty="0" smtClean="0"/>
              <a:t> 1 </a:t>
            </a:r>
            <a:r>
              <a:rPr lang="en-US" sz="1600" dirty="0" err="1" smtClean="0"/>
              <a:t>ist</a:t>
            </a:r>
            <a:r>
              <a:rPr lang="en-US" sz="1600" dirty="0" smtClean="0"/>
              <a:t>: 2X2 </a:t>
            </a:r>
            <a:r>
              <a:rPr lang="en-US" sz="1600" dirty="0" err="1" smtClean="0"/>
              <a:t>Tabelle</a:t>
            </a:r>
            <a:r>
              <a:rPr lang="en-US" sz="1600" dirty="0" smtClean="0"/>
              <a:t> </a:t>
            </a:r>
            <a:r>
              <a:rPr lang="en-US" sz="1600" dirty="0" err="1" smtClean="0"/>
              <a:t>Prädiktor</a:t>
            </a:r>
            <a:r>
              <a:rPr lang="en-US" sz="1600" dirty="0" smtClean="0"/>
              <a:t> X Outcome </a:t>
            </a:r>
            <a:r>
              <a:rPr lang="en-US" sz="1600" dirty="0" err="1" smtClean="0"/>
              <a:t>mit</a:t>
            </a:r>
            <a:r>
              <a:rPr lang="en-US" sz="1600" dirty="0" smtClean="0"/>
              <a:t> </a:t>
            </a:r>
            <a:r>
              <a:rPr lang="en-US" sz="1600" dirty="0" err="1" smtClean="0"/>
              <a:t>einer</a:t>
            </a:r>
            <a:r>
              <a:rPr lang="en-US" sz="1600" dirty="0" smtClean="0"/>
              <a:t> </a:t>
            </a:r>
            <a:r>
              <a:rPr lang="en-US" sz="1600" dirty="0" err="1" smtClean="0"/>
              <a:t>Zellbesetzung</a:t>
            </a:r>
            <a:r>
              <a:rPr lang="en-US" sz="1600" dirty="0" smtClean="0"/>
              <a:t> = Null </a:t>
            </a:r>
          </a:p>
          <a:p>
            <a:pPr>
              <a:spcAft>
                <a:spcPts val="600"/>
              </a:spcAft>
              <a:buFont typeface="Wingdings"/>
              <a:buChar char="à"/>
            </a:pPr>
            <a:r>
              <a:rPr lang="en-US" sz="1600" dirty="0" err="1" smtClean="0"/>
              <a:t>Mögl</a:t>
            </a:r>
            <a:r>
              <a:rPr lang="en-US" sz="1600" dirty="0" smtClean="0"/>
              <a:t>. </a:t>
            </a:r>
            <a:r>
              <a:rPr lang="en-US" sz="1600" dirty="0" err="1" smtClean="0"/>
              <a:t>Lösung</a:t>
            </a:r>
            <a:r>
              <a:rPr lang="en-US" sz="1600" dirty="0" smtClean="0"/>
              <a:t>: </a:t>
            </a:r>
            <a:r>
              <a:rPr lang="en-US" sz="1600" dirty="0" err="1" smtClean="0"/>
              <a:t>Datensatz</a:t>
            </a:r>
            <a:r>
              <a:rPr lang="en-US" sz="1600" dirty="0" smtClean="0"/>
              <a:t> </a:t>
            </a:r>
            <a:r>
              <a:rPr lang="en-US" sz="1600" dirty="0" err="1" smtClean="0"/>
              <a:t>erweitern</a:t>
            </a:r>
            <a:r>
              <a:rPr lang="en-US" sz="1600" dirty="0" smtClean="0"/>
              <a:t> </a:t>
            </a:r>
            <a:r>
              <a:rPr lang="en-US" sz="1600" dirty="0" err="1" smtClean="0"/>
              <a:t>durch</a:t>
            </a:r>
            <a:r>
              <a:rPr lang="en-US" sz="1600" dirty="0" smtClean="0"/>
              <a:t> </a:t>
            </a:r>
            <a:r>
              <a:rPr lang="en-US" sz="1600" dirty="0" err="1" smtClean="0"/>
              <a:t>ein</a:t>
            </a:r>
            <a:r>
              <a:rPr lang="en-US" sz="1600" dirty="0" smtClean="0"/>
              <a:t> </a:t>
            </a:r>
            <a:r>
              <a:rPr lang="en-US" sz="1600" dirty="0" err="1" smtClean="0"/>
              <a:t>paar</a:t>
            </a:r>
            <a:r>
              <a:rPr lang="en-US" sz="1600" dirty="0" smtClean="0"/>
              <a:t> </a:t>
            </a:r>
            <a:r>
              <a:rPr lang="en-US" sz="1600" dirty="0" err="1" smtClean="0"/>
              <a:t>Beobachtungen</a:t>
            </a:r>
            <a:r>
              <a:rPr lang="en-US" sz="1600" dirty="0" smtClean="0"/>
              <a:t> </a:t>
            </a:r>
            <a:r>
              <a:rPr lang="en-US" sz="1600" dirty="0" err="1" smtClean="0"/>
              <a:t>mit</a:t>
            </a:r>
            <a:r>
              <a:rPr lang="en-US" sz="1600" dirty="0" smtClean="0"/>
              <a:t> </a:t>
            </a:r>
            <a:r>
              <a:rPr lang="en-US" sz="1600" dirty="0" err="1" smtClean="0"/>
              <a:t>geringem</a:t>
            </a:r>
            <a:r>
              <a:rPr lang="en-US" sz="1600" dirty="0" smtClean="0"/>
              <a:t> </a:t>
            </a:r>
            <a:r>
              <a:rPr lang="en-US" sz="1600" dirty="0" err="1" smtClean="0"/>
              <a:t>Gewicht</a:t>
            </a:r>
            <a:r>
              <a:rPr lang="en-US" sz="1600" dirty="0" smtClean="0"/>
              <a:t>, so </a:t>
            </a:r>
            <a:r>
              <a:rPr lang="en-US" sz="1600" dirty="0" err="1" smtClean="0"/>
              <a:t>dass</a:t>
            </a:r>
            <a:r>
              <a:rPr lang="en-US" sz="1600" dirty="0" smtClean="0"/>
              <a:t> </a:t>
            </a:r>
            <a:r>
              <a:rPr lang="en-US" sz="1600" dirty="0" err="1" smtClean="0"/>
              <a:t>keine</a:t>
            </a:r>
            <a:r>
              <a:rPr lang="en-US" sz="1600" dirty="0" smtClean="0"/>
              <a:t> </a:t>
            </a:r>
            <a:r>
              <a:rPr lang="en-US" sz="1600" dirty="0" err="1" smtClean="0"/>
              <a:t>perfekte</a:t>
            </a:r>
            <a:r>
              <a:rPr lang="en-US" sz="1600" dirty="0" smtClean="0"/>
              <a:t> </a:t>
            </a:r>
            <a:r>
              <a:rPr lang="en-US" sz="1600" dirty="0" err="1" smtClean="0"/>
              <a:t>Prädiktion</a:t>
            </a:r>
            <a:r>
              <a:rPr lang="en-US" sz="1600" dirty="0" smtClean="0"/>
              <a:t> </a:t>
            </a:r>
            <a:r>
              <a:rPr lang="en-US" sz="1600" dirty="0" err="1" smtClean="0"/>
              <a:t>möglich</a:t>
            </a:r>
            <a:r>
              <a:rPr lang="en-US" sz="1600" dirty="0" smtClean="0"/>
              <a:t> </a:t>
            </a:r>
            <a:r>
              <a:rPr lang="en-US" sz="1600" dirty="0" err="1" smtClean="0"/>
              <a:t>ist</a:t>
            </a:r>
            <a:r>
              <a:rPr lang="en-US" sz="1600" dirty="0" smtClean="0"/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72BAEC-301C-46D5-8440-024E34692742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90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Limitationen und Fallstricke in </a:t>
            </a:r>
            <a:r>
              <a:rPr lang="de-DE" dirty="0" smtClean="0"/>
              <a:t>MICE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1800" i="1" dirty="0" smtClean="0"/>
              <a:t>Abweichungen von MAR</a:t>
            </a:r>
            <a:endParaRPr lang="de-DE" sz="1800" i="1" dirty="0"/>
          </a:p>
          <a:p>
            <a:pPr>
              <a:spcAft>
                <a:spcPts val="600"/>
              </a:spcAft>
            </a:pPr>
            <a:r>
              <a:rPr lang="en-US" sz="1800" dirty="0" err="1" smtClean="0"/>
              <a:t>Viele</a:t>
            </a:r>
            <a:r>
              <a:rPr lang="en-US" sz="1800" dirty="0" smtClean="0"/>
              <a:t> </a:t>
            </a:r>
            <a:r>
              <a:rPr lang="en-US" sz="1800" dirty="0" err="1" smtClean="0"/>
              <a:t>Variablen</a:t>
            </a:r>
            <a:r>
              <a:rPr lang="en-US" sz="1800" dirty="0" smtClean="0"/>
              <a:t> </a:t>
            </a:r>
            <a:r>
              <a:rPr lang="en-US" sz="1800" dirty="0" err="1" smtClean="0"/>
              <a:t>einschließen</a:t>
            </a:r>
            <a:r>
              <a:rPr lang="en-US" sz="1800" dirty="0" smtClean="0"/>
              <a:t>, um </a:t>
            </a:r>
            <a:r>
              <a:rPr lang="en-US" sz="1800" dirty="0" err="1" smtClean="0"/>
              <a:t>Wahrscheinlichkeit</a:t>
            </a:r>
            <a:r>
              <a:rPr lang="en-US" sz="1800" dirty="0" smtClean="0"/>
              <a:t> </a:t>
            </a:r>
            <a:r>
              <a:rPr lang="en-US" sz="1800" dirty="0" err="1" smtClean="0"/>
              <a:t>für</a:t>
            </a:r>
            <a:r>
              <a:rPr lang="en-US" sz="1800" dirty="0" smtClean="0"/>
              <a:t> MAR </a:t>
            </a:r>
            <a:r>
              <a:rPr lang="en-US" sz="1800" dirty="0" err="1" smtClean="0"/>
              <a:t>zu</a:t>
            </a:r>
            <a:r>
              <a:rPr lang="en-US" sz="1800" dirty="0" smtClean="0"/>
              <a:t> </a:t>
            </a:r>
            <a:r>
              <a:rPr lang="en-US" sz="1800" dirty="0" err="1" smtClean="0"/>
              <a:t>erhöhen</a:t>
            </a:r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en-US" sz="1800" dirty="0" smtClean="0"/>
              <a:t>MNAR: </a:t>
            </a:r>
            <a:r>
              <a:rPr lang="en-US" sz="1800" dirty="0" err="1" smtClean="0"/>
              <a:t>Unter</a:t>
            </a:r>
            <a:r>
              <a:rPr lang="en-US" sz="1800" dirty="0" smtClean="0"/>
              <a:t> MAR </a:t>
            </a:r>
            <a:r>
              <a:rPr lang="en-US" sz="1800" dirty="0" err="1" smtClean="0"/>
              <a:t>imputieren</a:t>
            </a:r>
            <a:r>
              <a:rPr lang="en-US" sz="1800" dirty="0" smtClean="0"/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      </a:t>
            </a:r>
            <a:r>
              <a:rPr lang="en-US" sz="1800" dirty="0" err="1" smtClean="0">
                <a:sym typeface="Wingdings" panose="05000000000000000000" pitchFamily="2" charset="2"/>
              </a:rPr>
              <a:t>anschließend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gewichten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entsprechend</a:t>
            </a:r>
            <a:r>
              <a:rPr lang="en-US" sz="1800" dirty="0" smtClean="0">
                <a:sym typeface="Wingdings" panose="05000000000000000000" pitchFamily="2" charset="2"/>
              </a:rPr>
              <a:t> den </a:t>
            </a:r>
            <a:r>
              <a:rPr lang="en-US" sz="1800" dirty="0" err="1" smtClean="0">
                <a:sym typeface="Wingdings" panose="05000000000000000000" pitchFamily="2" charset="2"/>
              </a:rPr>
              <a:t>angenommenen</a:t>
            </a:r>
            <a:r>
              <a:rPr lang="en-US" sz="1800" dirty="0" smtClean="0">
                <a:sym typeface="Wingdings" panose="05000000000000000000" pitchFamily="2" charset="2"/>
              </a:rPr>
              <a:t> MNAR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          </a:t>
            </a:r>
            <a:r>
              <a:rPr lang="en-US" sz="1800" dirty="0" err="1" smtClean="0">
                <a:sym typeface="Wingdings" panose="05000000000000000000" pitchFamily="2" charset="2"/>
              </a:rPr>
              <a:t>Mechanismen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endParaRPr lang="en-US" sz="1800" dirty="0" smtClean="0"/>
          </a:p>
          <a:p>
            <a:pPr>
              <a:spcAft>
                <a:spcPts val="600"/>
              </a:spcAft>
            </a:pPr>
            <a:endParaRPr lang="en-US" sz="1800" dirty="0"/>
          </a:p>
          <a:p>
            <a:pPr>
              <a:spcAft>
                <a:spcPts val="600"/>
              </a:spcAft>
            </a:pPr>
            <a:r>
              <a:rPr lang="de-DE" sz="1800" dirty="0"/>
              <a:t>Effekt von</a:t>
            </a:r>
          </a:p>
          <a:p>
            <a:pPr lvl="1">
              <a:spcAft>
                <a:spcPts val="600"/>
              </a:spcAft>
            </a:pPr>
            <a:r>
              <a:rPr lang="de-DE" sz="1800" dirty="0" err="1"/>
              <a:t>Imperfektionen</a:t>
            </a:r>
            <a:r>
              <a:rPr lang="de-DE" sz="1800" dirty="0"/>
              <a:t> in der I</a:t>
            </a:r>
            <a:r>
              <a:rPr lang="en-US" sz="1800" dirty="0" err="1"/>
              <a:t>mputationsprozedur</a:t>
            </a:r>
            <a:endParaRPr lang="en-US" sz="1800" dirty="0"/>
          </a:p>
          <a:p>
            <a:pPr lvl="1">
              <a:spcAft>
                <a:spcPts val="600"/>
              </a:spcAft>
            </a:pPr>
            <a:r>
              <a:rPr lang="en-US" sz="1800" dirty="0" err="1"/>
              <a:t>Aweichungen</a:t>
            </a:r>
            <a:r>
              <a:rPr lang="en-US" sz="1800" dirty="0"/>
              <a:t> von MAR  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1800" dirty="0">
                <a:sym typeface="Wingdings" panose="05000000000000000000" pitchFamily="2" charset="2"/>
              </a:rPr>
              <a:t> Proportional </a:t>
            </a:r>
            <a:r>
              <a:rPr lang="en-US" sz="1800" dirty="0" err="1">
                <a:sym typeface="Wingdings" panose="05000000000000000000" pitchFamily="2" charset="2"/>
              </a:rPr>
              <a:t>höher</a:t>
            </a:r>
            <a:r>
              <a:rPr lang="en-US" sz="1800" dirty="0">
                <a:sym typeface="Wingdings" panose="05000000000000000000" pitchFamily="2" charset="2"/>
              </a:rPr>
              <a:t> je </a:t>
            </a:r>
            <a:r>
              <a:rPr lang="en-US" sz="1800" dirty="0" err="1">
                <a:sym typeface="Wingdings" panose="05000000000000000000" pitchFamily="2" charset="2"/>
              </a:rPr>
              <a:t>mehr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Werte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fehlen</a:t>
            </a:r>
            <a:endParaRPr lang="de-DE" sz="1800" dirty="0"/>
          </a:p>
          <a:p>
            <a:pPr marL="0" indent="0">
              <a:spcAft>
                <a:spcPts val="600"/>
              </a:spcAft>
              <a:buNone/>
            </a:pPr>
            <a:endParaRPr lang="de-DE" sz="1800" dirty="0"/>
          </a:p>
          <a:p>
            <a:endParaRPr lang="en-US" sz="1800" dirty="0" smtClean="0"/>
          </a:p>
          <a:p>
            <a:endParaRPr lang="de-DE" sz="18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63775-C6ED-4A86-ADC9-E2DA551C5A50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36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>
                <a:solidFill>
                  <a:srgbClr val="000000"/>
                </a:solidFill>
              </a:rPr>
              <a:t>4. Limitationen und Fallstricke in </a:t>
            </a:r>
            <a:br>
              <a:rPr lang="de-DE" sz="1600" dirty="0">
                <a:solidFill>
                  <a:srgbClr val="000000"/>
                </a:solidFill>
              </a:rPr>
            </a:br>
            <a:r>
              <a:rPr lang="de-DE" sz="1600" dirty="0">
                <a:solidFill>
                  <a:srgbClr val="000000"/>
                </a:solidFill>
              </a:rPr>
              <a:t>    MICE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1800" i="1" dirty="0"/>
              <a:t>Nicht-Konvergenz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MICE = iterative </a:t>
            </a:r>
            <a:r>
              <a:rPr lang="en-US" sz="1800" dirty="0" err="1"/>
              <a:t>Prozedur</a:t>
            </a:r>
            <a:endParaRPr lang="en-US" sz="1800" dirty="0"/>
          </a:p>
          <a:p>
            <a:pPr>
              <a:spcAft>
                <a:spcPts val="600"/>
              </a:spcAft>
            </a:pPr>
            <a:r>
              <a:rPr lang="en-US" sz="1800" dirty="0" err="1"/>
              <a:t>Normalerweise</a:t>
            </a:r>
            <a:r>
              <a:rPr lang="en-US" sz="1800" dirty="0"/>
              <a:t> </a:t>
            </a:r>
            <a:r>
              <a:rPr lang="en-US" sz="1800" dirty="0" err="1"/>
              <a:t>reichen</a:t>
            </a:r>
            <a:r>
              <a:rPr lang="en-US" sz="1800" dirty="0"/>
              <a:t> 10 </a:t>
            </a:r>
            <a:r>
              <a:rPr lang="en-US" sz="1800" dirty="0" err="1"/>
              <a:t>Zyklen</a:t>
            </a:r>
            <a:r>
              <a:rPr lang="en-US" sz="1800" dirty="0"/>
              <a:t> </a:t>
            </a:r>
            <a:r>
              <a:rPr lang="en-US" sz="1800" dirty="0" err="1"/>
              <a:t>für</a:t>
            </a:r>
            <a:r>
              <a:rPr lang="en-US" sz="1800" dirty="0"/>
              <a:t> stabile </a:t>
            </a:r>
            <a:r>
              <a:rPr lang="en-US" sz="1800" dirty="0" err="1"/>
              <a:t>Imputationen</a:t>
            </a:r>
            <a:endParaRPr lang="de-DE" sz="1800" dirty="0"/>
          </a:p>
          <a:p>
            <a:pPr marL="0" indent="0">
              <a:spcAft>
                <a:spcPts val="600"/>
              </a:spcAft>
              <a:buNone/>
            </a:pPr>
            <a:endParaRPr lang="de-DE" sz="1800" i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de-DE" sz="1800" i="1" dirty="0" smtClean="0"/>
              <a:t>Zu viele Variablen</a:t>
            </a:r>
            <a:endParaRPr lang="de-DE" sz="1800" i="1" dirty="0"/>
          </a:p>
          <a:p>
            <a:pPr>
              <a:spcAft>
                <a:spcPts val="600"/>
              </a:spcAft>
            </a:pPr>
            <a:r>
              <a:rPr lang="en-US" sz="1800" dirty="0" err="1" smtClean="0"/>
              <a:t>Anfangs</a:t>
            </a:r>
            <a:r>
              <a:rPr lang="en-US" sz="1800" dirty="0" smtClean="0"/>
              <a:t> </a:t>
            </a:r>
            <a:r>
              <a:rPr lang="en-US" sz="1800" dirty="0" err="1" smtClean="0"/>
              <a:t>weiß</a:t>
            </a:r>
            <a:r>
              <a:rPr lang="en-US" sz="1800" dirty="0" smtClean="0"/>
              <a:t> man oft </a:t>
            </a:r>
            <a:r>
              <a:rPr lang="en-US" sz="1800" dirty="0" err="1" smtClean="0"/>
              <a:t>nicht</a:t>
            </a:r>
            <a:r>
              <a:rPr lang="en-US" sz="1800" dirty="0" smtClean="0"/>
              <a:t> </a:t>
            </a:r>
            <a:r>
              <a:rPr lang="en-US" sz="1800" dirty="0" err="1" smtClean="0"/>
              <a:t>welche</a:t>
            </a:r>
            <a:r>
              <a:rPr lang="en-US" sz="1800" dirty="0" smtClean="0"/>
              <a:t> </a:t>
            </a:r>
            <a:r>
              <a:rPr lang="en-US" sz="1800" dirty="0" err="1" smtClean="0"/>
              <a:t>Variablen</a:t>
            </a:r>
            <a:r>
              <a:rPr lang="en-US" sz="1800" dirty="0" smtClean="0"/>
              <a:t> am </a:t>
            </a:r>
            <a:r>
              <a:rPr lang="en-US" sz="1800" dirty="0" err="1" smtClean="0"/>
              <a:t>Ende</a:t>
            </a:r>
            <a:r>
              <a:rPr lang="en-US" sz="1800" dirty="0" smtClean="0"/>
              <a:t> in </a:t>
            </a:r>
            <a:r>
              <a:rPr lang="en-US" sz="1800" dirty="0" err="1" smtClean="0"/>
              <a:t>welcher</a:t>
            </a:r>
            <a:r>
              <a:rPr lang="en-US" sz="1800" dirty="0" smtClean="0"/>
              <a:t> Form ins Modell </a:t>
            </a:r>
            <a:r>
              <a:rPr lang="en-US" sz="1800" dirty="0" err="1" smtClean="0"/>
              <a:t>aufgenommen</a:t>
            </a:r>
            <a:r>
              <a:rPr lang="en-US" sz="1800" dirty="0" smtClean="0"/>
              <a:t> </a:t>
            </a:r>
            <a:r>
              <a:rPr lang="en-US" sz="1800" dirty="0" err="1" smtClean="0"/>
              <a:t>werden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err="1" smtClean="0"/>
              <a:t>führt</a:t>
            </a:r>
            <a:r>
              <a:rPr lang="en-US" sz="1800" dirty="0" smtClean="0"/>
              <a:t> </a:t>
            </a:r>
            <a:r>
              <a:rPr lang="en-US" sz="1800" dirty="0" err="1" smtClean="0"/>
              <a:t>zu</a:t>
            </a:r>
            <a:r>
              <a:rPr lang="en-US" sz="1800" dirty="0" smtClean="0"/>
              <a:t> </a:t>
            </a:r>
            <a:r>
              <a:rPr lang="en-US" sz="1800" dirty="0" err="1" smtClean="0"/>
              <a:t>sehr</a:t>
            </a:r>
            <a:r>
              <a:rPr lang="en-US" sz="1800" dirty="0" smtClean="0"/>
              <a:t> </a:t>
            </a:r>
            <a:r>
              <a:rPr lang="en-US" sz="1800" dirty="0" err="1" smtClean="0"/>
              <a:t>großen</a:t>
            </a:r>
            <a:r>
              <a:rPr lang="en-US" sz="1800" dirty="0" smtClean="0"/>
              <a:t> und </a:t>
            </a:r>
            <a:r>
              <a:rPr lang="en-US" sz="1800" dirty="0" err="1" smtClean="0"/>
              <a:t>komplexen</a:t>
            </a:r>
            <a:r>
              <a:rPr lang="en-US" sz="1800" dirty="0" smtClean="0"/>
              <a:t> </a:t>
            </a:r>
            <a:r>
              <a:rPr lang="en-US" sz="1800" dirty="0" err="1" smtClean="0"/>
              <a:t>Imputationsmodellen</a:t>
            </a:r>
            <a:endParaRPr lang="en-US" sz="1800" dirty="0"/>
          </a:p>
          <a:p>
            <a:pPr>
              <a:spcAft>
                <a:spcPts val="600"/>
              </a:spcAft>
            </a:pPr>
            <a:r>
              <a:rPr lang="en-US" sz="1800" dirty="0" err="1" smtClean="0"/>
              <a:t>V.a.</a:t>
            </a:r>
            <a:r>
              <a:rPr lang="en-US" sz="1800" dirty="0" smtClean="0"/>
              <a:t> </a:t>
            </a:r>
            <a:r>
              <a:rPr lang="en-US" sz="1800" dirty="0" err="1" smtClean="0"/>
              <a:t>schwierig</a:t>
            </a:r>
            <a:r>
              <a:rPr lang="en-US" sz="1800" dirty="0" smtClean="0"/>
              <a:t> </a:t>
            </a:r>
            <a:r>
              <a:rPr lang="en-US" sz="1800" dirty="0" err="1" smtClean="0"/>
              <a:t>bei</a:t>
            </a:r>
            <a:r>
              <a:rPr lang="en-US" sz="1800" dirty="0" smtClean="0"/>
              <a:t> </a:t>
            </a:r>
            <a:r>
              <a:rPr lang="en-US" sz="1800" dirty="0" err="1" smtClean="0"/>
              <a:t>mehreren</a:t>
            </a:r>
            <a:r>
              <a:rPr lang="en-US" sz="1800" dirty="0" smtClean="0"/>
              <a:t> </a:t>
            </a:r>
            <a:r>
              <a:rPr lang="en-US" sz="1800" dirty="0" err="1" smtClean="0"/>
              <a:t>imputierten</a:t>
            </a:r>
            <a:r>
              <a:rPr lang="en-US" sz="1800" dirty="0" smtClean="0"/>
              <a:t> </a:t>
            </a:r>
            <a:r>
              <a:rPr lang="en-US" sz="1800" dirty="0" err="1" smtClean="0"/>
              <a:t>nominalen</a:t>
            </a:r>
            <a:r>
              <a:rPr lang="en-US" sz="1800" dirty="0" smtClean="0"/>
              <a:t> </a:t>
            </a:r>
            <a:r>
              <a:rPr lang="en-US" sz="1800" dirty="0" err="1" smtClean="0"/>
              <a:t>Variablen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sym typeface="Wingdings" panose="05000000000000000000" pitchFamily="2" charset="2"/>
              </a:rPr>
              <a:t>Konvergenzprobleme</a:t>
            </a:r>
            <a:r>
              <a:rPr lang="en-US" sz="1800" dirty="0" smtClean="0">
                <a:sym typeface="Wingdings" panose="05000000000000000000" pitchFamily="2" charset="2"/>
              </a:rPr>
              <a:t>, </a:t>
            </a:r>
            <a:r>
              <a:rPr lang="en-US" sz="1800" dirty="0" err="1" smtClean="0">
                <a:sym typeface="Wingdings" panose="05000000000000000000" pitchFamily="2" charset="2"/>
              </a:rPr>
              <a:t>Imputationsprozess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sehr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langsam</a:t>
            </a:r>
            <a:endParaRPr lang="en-US" sz="1800" dirty="0" smtClean="0">
              <a:sym typeface="Wingdings" panose="05000000000000000000" pitchFamily="2" charset="2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en-US" sz="1400" dirty="0" smtClean="0">
              <a:sym typeface="Wingdings" panose="05000000000000000000" pitchFamily="2" charset="2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429A9E-9DB7-42C0-A1BA-00C5EB237576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180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>
                <a:solidFill>
                  <a:srgbClr val="000000"/>
                </a:solidFill>
              </a:rPr>
              <a:t>4. Limitationen und Fallstricke in </a:t>
            </a:r>
            <a:br>
              <a:rPr lang="de-DE" sz="1600" dirty="0">
                <a:solidFill>
                  <a:srgbClr val="000000"/>
                </a:solidFill>
              </a:rPr>
            </a:br>
            <a:r>
              <a:rPr lang="de-DE" sz="1600" dirty="0">
                <a:solidFill>
                  <a:srgbClr val="000000"/>
                </a:solidFill>
              </a:rPr>
              <a:t>    MICE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sz="1800" dirty="0" smtClean="0"/>
              <a:t>Weitere Typische Probleme bei der </a:t>
            </a:r>
            <a:r>
              <a:rPr lang="de-DE" sz="1800" dirty="0" err="1" smtClean="0"/>
              <a:t>Imputation</a:t>
            </a:r>
            <a:r>
              <a:rPr lang="de-DE" sz="1800" dirty="0" smtClean="0"/>
              <a:t> fehlender Daten</a:t>
            </a:r>
          </a:p>
          <a:p>
            <a:pPr>
              <a:lnSpc>
                <a:spcPct val="150000"/>
              </a:lnSpc>
            </a:pPr>
            <a:r>
              <a:rPr lang="en-US" sz="1800" dirty="0" err="1" smtClean="0"/>
              <a:t>Prädiktoren</a:t>
            </a:r>
            <a:r>
              <a:rPr lang="en-US" sz="1800" dirty="0" smtClean="0"/>
              <a:t> des </a:t>
            </a:r>
            <a:r>
              <a:rPr lang="en-US" sz="1800" dirty="0" err="1" smtClean="0"/>
              <a:t>fehlenden</a:t>
            </a:r>
            <a:r>
              <a:rPr lang="en-US" sz="1800" dirty="0" smtClean="0"/>
              <a:t> </a:t>
            </a:r>
            <a:r>
              <a:rPr lang="en-US" sz="1800" dirty="0" err="1" smtClean="0"/>
              <a:t>Wertes</a:t>
            </a:r>
            <a:r>
              <a:rPr lang="en-US" sz="1800" dirty="0" smtClean="0"/>
              <a:t> </a:t>
            </a:r>
            <a:r>
              <a:rPr lang="en-US" sz="1800" dirty="0" err="1" smtClean="0"/>
              <a:t>könnten</a:t>
            </a:r>
            <a:r>
              <a:rPr lang="en-US" sz="1800" dirty="0" smtClean="0"/>
              <a:t> </a:t>
            </a:r>
            <a:r>
              <a:rPr lang="en-US" sz="1800" dirty="0" err="1" smtClean="0"/>
              <a:t>selbst</a:t>
            </a:r>
            <a:r>
              <a:rPr lang="en-US" sz="1800" dirty="0" smtClean="0"/>
              <a:t> </a:t>
            </a:r>
            <a:r>
              <a:rPr lang="en-US" sz="1800" dirty="0" err="1" smtClean="0"/>
              <a:t>fehlende</a:t>
            </a:r>
            <a:r>
              <a:rPr lang="en-US" sz="1800" dirty="0" smtClean="0"/>
              <a:t> </a:t>
            </a:r>
            <a:r>
              <a:rPr lang="en-US" sz="1800" dirty="0" err="1" smtClean="0"/>
              <a:t>Werte</a:t>
            </a:r>
            <a:r>
              <a:rPr lang="en-US" sz="1800" dirty="0" smtClean="0"/>
              <a:t> </a:t>
            </a:r>
            <a:r>
              <a:rPr lang="en-US" sz="1800" dirty="0" err="1" smtClean="0"/>
              <a:t>aufweisen</a:t>
            </a: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dirty="0" err="1" smtClean="0"/>
              <a:t>Zirkuläre</a:t>
            </a:r>
            <a:r>
              <a:rPr lang="en-US" sz="1800" dirty="0" smtClean="0"/>
              <a:t> </a:t>
            </a:r>
            <a:r>
              <a:rPr lang="en-US" sz="1800" dirty="0" err="1" smtClean="0"/>
              <a:t>Abhängigkeiten</a:t>
            </a:r>
            <a:r>
              <a:rPr lang="en-US" sz="1800" dirty="0" smtClean="0"/>
              <a:t>: Y1 </a:t>
            </a:r>
            <a:r>
              <a:rPr lang="en-US" sz="1800" dirty="0" err="1" smtClean="0"/>
              <a:t>hängt</a:t>
            </a:r>
            <a:r>
              <a:rPr lang="en-US" sz="1800" dirty="0" smtClean="0"/>
              <a:t> von Y2 ab und Y2 von Y1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Imputation </a:t>
            </a:r>
            <a:r>
              <a:rPr lang="en-US" sz="1800" dirty="0" err="1" smtClean="0"/>
              <a:t>kann</a:t>
            </a:r>
            <a:r>
              <a:rPr lang="en-US" sz="1800" dirty="0" smtClean="0"/>
              <a:t> </a:t>
            </a:r>
            <a:r>
              <a:rPr lang="en-US" sz="1800" dirty="0" err="1" smtClean="0"/>
              <a:t>zu</a:t>
            </a:r>
            <a:r>
              <a:rPr lang="en-US" sz="1800" dirty="0" smtClean="0"/>
              <a:t> </a:t>
            </a:r>
            <a:r>
              <a:rPr lang="en-US" sz="1800" dirty="0" err="1" smtClean="0"/>
              <a:t>unmöglichen</a:t>
            </a:r>
            <a:r>
              <a:rPr lang="en-US" sz="1800" dirty="0" smtClean="0"/>
              <a:t> </a:t>
            </a:r>
            <a:r>
              <a:rPr lang="en-US" sz="1800" dirty="0" err="1" smtClean="0"/>
              <a:t>oder</a:t>
            </a:r>
            <a:r>
              <a:rPr lang="en-US" sz="1800" dirty="0" smtClean="0"/>
              <a:t> </a:t>
            </a:r>
            <a:r>
              <a:rPr lang="en-US" sz="1800" dirty="0" err="1" smtClean="0"/>
              <a:t>sinnlosen</a:t>
            </a:r>
            <a:r>
              <a:rPr lang="en-US" sz="1800" dirty="0" smtClean="0"/>
              <a:t> </a:t>
            </a:r>
            <a:r>
              <a:rPr lang="en-US" sz="1800" dirty="0" err="1" smtClean="0"/>
              <a:t>Kombinationen</a:t>
            </a:r>
            <a:r>
              <a:rPr lang="en-US" sz="1800" dirty="0" smtClean="0"/>
              <a:t> </a:t>
            </a:r>
            <a:r>
              <a:rPr lang="en-US" sz="1800" dirty="0" err="1" smtClean="0"/>
              <a:t>führen</a:t>
            </a:r>
            <a:r>
              <a:rPr lang="en-US" sz="1800" dirty="0" smtClean="0"/>
              <a:t> (</a:t>
            </a:r>
            <a:r>
              <a:rPr lang="en-US" sz="1800" dirty="0" err="1" smtClean="0"/>
              <a:t>schwangere</a:t>
            </a:r>
            <a:r>
              <a:rPr lang="en-US" sz="1800" dirty="0" smtClean="0"/>
              <a:t> </a:t>
            </a:r>
            <a:r>
              <a:rPr lang="en-US" sz="1800" dirty="0" err="1" smtClean="0"/>
              <a:t>Väter</a:t>
            </a:r>
            <a:r>
              <a:rPr lang="en-US" sz="1800" dirty="0" smtClean="0"/>
              <a:t>, </a:t>
            </a:r>
            <a:r>
              <a:rPr lang="en-US" sz="1800" dirty="0" err="1" smtClean="0"/>
              <a:t>Körpertemperatur</a:t>
            </a:r>
            <a:r>
              <a:rPr lang="en-US" sz="1800" dirty="0" smtClean="0"/>
              <a:t> </a:t>
            </a:r>
            <a:r>
              <a:rPr lang="en-US" sz="1800" dirty="0" err="1" smtClean="0"/>
              <a:t>bei</a:t>
            </a:r>
            <a:r>
              <a:rPr lang="en-US" sz="1800" dirty="0" smtClean="0"/>
              <a:t> </a:t>
            </a:r>
            <a:r>
              <a:rPr lang="en-US" sz="1800" dirty="0" err="1" smtClean="0"/>
              <a:t>Toten</a:t>
            </a:r>
            <a:r>
              <a:rPr lang="en-US" sz="1800" dirty="0" smtClean="0"/>
              <a:t>) 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A8157-78E4-425B-A9A4-7470028CF0CE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08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 algn="ctr"/>
            <a:r>
              <a:rPr lang="de-DE" sz="3600" dirty="0"/>
              <a:t>5. MICE in 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8308DD-3D80-4802-ABEE-325D5CF5A2A8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83E0A-5A6F-41C9-A426-92D127E2EEBA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67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5. MICE in 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088" y="1628775"/>
            <a:ext cx="815836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 err="1" smtClean="0"/>
              <a:t>library</a:t>
            </a:r>
            <a:r>
              <a:rPr lang="de-DE" sz="1800" dirty="0"/>
              <a:t>("</a:t>
            </a:r>
            <a:r>
              <a:rPr lang="de-DE" sz="1800" dirty="0" err="1"/>
              <a:t>mice</a:t>
            </a:r>
            <a:r>
              <a:rPr lang="de-DE" sz="1800" dirty="0" smtClean="0"/>
              <a:t>")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en-US" sz="1800" dirty="0" err="1" smtClean="0"/>
              <a:t>Zählung</a:t>
            </a:r>
            <a:r>
              <a:rPr lang="en-US" sz="1800" dirty="0" smtClean="0"/>
              <a:t> </a:t>
            </a:r>
            <a:r>
              <a:rPr lang="en-US" sz="1800" dirty="0" err="1" smtClean="0"/>
              <a:t>fehlender</a:t>
            </a:r>
            <a:r>
              <a:rPr lang="en-US" sz="1800" dirty="0" smtClean="0"/>
              <a:t> </a:t>
            </a:r>
            <a:r>
              <a:rPr lang="en-US" sz="1800" dirty="0" err="1" smtClean="0"/>
              <a:t>Werte</a:t>
            </a:r>
            <a:r>
              <a:rPr lang="en-US" sz="1800" dirty="0" smtClean="0"/>
              <a:t>: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A8157-78E4-425B-A9A4-7470028CF0CE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48" y="2921768"/>
            <a:ext cx="24384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3"/>
          <a:stretch/>
        </p:blipFill>
        <p:spPr bwMode="auto">
          <a:xfrm>
            <a:off x="6388142" y="3212976"/>
            <a:ext cx="2016000" cy="30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ieren 10"/>
          <p:cNvGrpSpPr>
            <a:grpSpLocks noChangeAspect="1"/>
          </p:cNvGrpSpPr>
          <p:nvPr/>
        </p:nvGrpSpPr>
        <p:grpSpPr>
          <a:xfrm>
            <a:off x="3897001" y="2680715"/>
            <a:ext cx="2491141" cy="3492000"/>
            <a:chOff x="4491362" y="1518437"/>
            <a:chExt cx="2762250" cy="3872037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87"/>
            <a:stretch/>
          </p:blipFill>
          <p:spPr bwMode="auto">
            <a:xfrm>
              <a:off x="4491362" y="1518437"/>
              <a:ext cx="2762250" cy="170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086"/>
            <a:stretch/>
          </p:blipFill>
          <p:spPr bwMode="auto">
            <a:xfrm>
              <a:off x="4679826" y="3219845"/>
              <a:ext cx="2114550" cy="2170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974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5. MICE in R</a:t>
            </a: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2121436"/>
            <a:ext cx="46386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A8157-78E4-425B-A9A4-7470028CF0CE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58815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Visualisierung</a:t>
            </a:r>
            <a:r>
              <a:rPr lang="en-US" dirty="0" smtClean="0"/>
              <a:t> </a:t>
            </a:r>
            <a:r>
              <a:rPr lang="en-US" dirty="0" err="1" smtClean="0"/>
              <a:t>fehlender</a:t>
            </a:r>
            <a:r>
              <a:rPr lang="en-US" dirty="0" smtClean="0"/>
              <a:t> </a:t>
            </a:r>
            <a:r>
              <a:rPr lang="en-US" dirty="0" err="1" smtClean="0"/>
              <a:t>Werte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84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5. MICE in 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 smtClean="0"/>
              <a:t>Imputationen</a:t>
            </a:r>
            <a:r>
              <a:rPr lang="en-US" sz="1800" dirty="0" smtClean="0"/>
              <a:t> </a:t>
            </a:r>
            <a:r>
              <a:rPr lang="en-US" sz="1800" dirty="0" err="1" smtClean="0"/>
              <a:t>erstellen</a:t>
            </a:r>
            <a:r>
              <a:rPr lang="en-US" sz="1800" dirty="0" smtClean="0"/>
              <a:t>: </a:t>
            </a:r>
            <a:r>
              <a:rPr lang="en-US" sz="1800" dirty="0"/>
              <a:t>mice</a:t>
            </a:r>
            <a:r>
              <a:rPr lang="en-US" sz="1800" dirty="0" smtClean="0"/>
              <a:t>()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A8157-78E4-425B-A9A4-7470028CF0CE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0" y="2462213"/>
            <a:ext cx="3524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0" y="4149080"/>
            <a:ext cx="16478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799"/>
            <a:ext cx="35337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61" y="3228337"/>
            <a:ext cx="4638316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0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5. MICE in 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smtClean="0"/>
              <a:t>Diagnostik</a:t>
            </a:r>
          </a:p>
          <a:p>
            <a:r>
              <a:rPr lang="en-US" sz="1600" dirty="0" err="1" smtClean="0"/>
              <a:t>Plausibilitätsprüfung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err="1" smtClean="0"/>
              <a:t>Verteilung</a:t>
            </a:r>
            <a:r>
              <a:rPr lang="en-US" sz="1600" dirty="0" smtClean="0"/>
              <a:t> </a:t>
            </a:r>
            <a:r>
              <a:rPr lang="en-US" sz="1600" dirty="0" err="1" smtClean="0"/>
              <a:t>vergleichen</a:t>
            </a:r>
            <a:endParaRPr lang="en-US" sz="1600" dirty="0" smtClean="0"/>
          </a:p>
          <a:p>
            <a:r>
              <a:rPr lang="en-US" sz="1600" dirty="0" smtClean="0"/>
              <a:t>MCAR: univariate </a:t>
            </a:r>
            <a:r>
              <a:rPr lang="en-US" sz="1600" dirty="0" err="1" smtClean="0"/>
              <a:t>Verteilungen</a:t>
            </a:r>
            <a:r>
              <a:rPr lang="en-US" sz="1600" dirty="0" smtClean="0"/>
              <a:t> von </a:t>
            </a:r>
            <a:r>
              <a:rPr lang="en-US" sz="1600" dirty="0" err="1" smtClean="0"/>
              <a:t>beobachteten</a:t>
            </a:r>
            <a:r>
              <a:rPr lang="en-US" sz="1600" dirty="0" smtClean="0"/>
              <a:t> und </a:t>
            </a:r>
            <a:r>
              <a:rPr lang="en-US" sz="1600" dirty="0" err="1" smtClean="0"/>
              <a:t>imputierten</a:t>
            </a:r>
            <a:r>
              <a:rPr lang="en-US" sz="1600" dirty="0" smtClean="0"/>
              <a:t> </a:t>
            </a:r>
            <a:r>
              <a:rPr lang="en-US" sz="1600" dirty="0" err="1" smtClean="0"/>
              <a:t>Daten</a:t>
            </a:r>
            <a:r>
              <a:rPr lang="en-US" sz="1600" dirty="0" smtClean="0"/>
              <a:t> </a:t>
            </a:r>
            <a:r>
              <a:rPr lang="en-US" sz="1600" dirty="0" err="1" smtClean="0"/>
              <a:t>sollten</a:t>
            </a:r>
            <a:r>
              <a:rPr lang="en-US" sz="1600" dirty="0" smtClean="0"/>
              <a:t> </a:t>
            </a:r>
            <a:r>
              <a:rPr lang="en-US" sz="1600" dirty="0" err="1" smtClean="0"/>
              <a:t>identisch</a:t>
            </a:r>
            <a:r>
              <a:rPr lang="en-US" sz="1600" dirty="0" smtClean="0"/>
              <a:t> sein </a:t>
            </a:r>
          </a:p>
          <a:p>
            <a:r>
              <a:rPr lang="en-US" sz="1600" dirty="0" smtClean="0"/>
              <a:t>MAR: univariate </a:t>
            </a:r>
            <a:r>
              <a:rPr lang="en-US" sz="1600" dirty="0" err="1" smtClean="0"/>
              <a:t>Verteilungen</a:t>
            </a:r>
            <a:r>
              <a:rPr lang="en-US" sz="1600" dirty="0" smtClean="0"/>
              <a:t> </a:t>
            </a:r>
            <a:r>
              <a:rPr lang="en-US" sz="1600" dirty="0" err="1" smtClean="0"/>
              <a:t>können</a:t>
            </a:r>
            <a:r>
              <a:rPr lang="en-US" sz="1600" dirty="0" smtClean="0"/>
              <a:t> </a:t>
            </a:r>
            <a:r>
              <a:rPr lang="en-US" sz="1600" dirty="0" err="1" smtClean="0"/>
              <a:t>sich</a:t>
            </a:r>
            <a:r>
              <a:rPr lang="en-US" sz="1600" dirty="0" smtClean="0"/>
              <a:t> </a:t>
            </a:r>
            <a:r>
              <a:rPr lang="en-US" sz="1600" dirty="0" err="1" smtClean="0"/>
              <a:t>unterscheiden</a:t>
            </a:r>
            <a:r>
              <a:rPr lang="en-US" sz="1600" dirty="0" smtClean="0"/>
              <a:t>, </a:t>
            </a:r>
            <a:r>
              <a:rPr lang="en-US" sz="1600" dirty="0" err="1" smtClean="0"/>
              <a:t>aber</a:t>
            </a:r>
            <a:r>
              <a:rPr lang="en-US" sz="1600" dirty="0" smtClean="0"/>
              <a:t> multivariate </a:t>
            </a:r>
            <a:r>
              <a:rPr lang="en-US" sz="1600" dirty="0" err="1" smtClean="0"/>
              <a:t>Verteilung</a:t>
            </a:r>
            <a:r>
              <a:rPr lang="en-US" sz="1600" dirty="0" smtClean="0"/>
              <a:t> </a:t>
            </a:r>
            <a:r>
              <a:rPr lang="en-US" sz="1600" dirty="0" err="1" smtClean="0"/>
              <a:t>sollte</a:t>
            </a:r>
            <a:r>
              <a:rPr lang="en-US" sz="1600" dirty="0" smtClean="0"/>
              <a:t> </a:t>
            </a:r>
            <a:r>
              <a:rPr lang="en-US" sz="1600" dirty="0" err="1" smtClean="0"/>
              <a:t>identisch</a:t>
            </a:r>
            <a:r>
              <a:rPr lang="en-US" sz="1600" dirty="0" smtClean="0"/>
              <a:t> sein</a:t>
            </a:r>
          </a:p>
          <a:p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A8157-78E4-425B-A9A4-7470028CF0CE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080" y="1881296"/>
            <a:ext cx="17430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888" y="1981308"/>
            <a:ext cx="15525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804" y="2535234"/>
            <a:ext cx="3781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88" y="3861048"/>
            <a:ext cx="4140000" cy="243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70" y="3730933"/>
            <a:ext cx="2594234" cy="2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35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sz="1600" dirty="0" smtClean="0"/>
              <a:t>1. Einleitung</a:t>
            </a:r>
            <a:br>
              <a:rPr lang="de-DE" sz="1600" dirty="0" smtClean="0"/>
            </a:br>
            <a:r>
              <a:rPr lang="de-DE" sz="1600" dirty="0" smtClean="0"/>
              <a:t>1.2 Fehlenden Werten zugrunde</a:t>
            </a:r>
            <a:br>
              <a:rPr lang="de-DE" sz="1600" dirty="0" smtClean="0"/>
            </a:br>
            <a:r>
              <a:rPr lang="de-DE" sz="1600" dirty="0"/>
              <a:t> </a:t>
            </a:r>
            <a:r>
              <a:rPr lang="de-DE" sz="1600" dirty="0" smtClean="0"/>
              <a:t>     </a:t>
            </a:r>
            <a:r>
              <a:rPr lang="de-DE" sz="1600" dirty="0"/>
              <a:t>liegende Mechanismen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088" y="1628775"/>
            <a:ext cx="5926112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missing </a:t>
            </a:r>
            <a:r>
              <a:rPr lang="en-US" sz="2000" dirty="0"/>
              <a:t>completely at random (</a:t>
            </a:r>
            <a:r>
              <a:rPr lang="en-US" sz="2000" dirty="0" smtClean="0"/>
              <a:t>MCAR)</a:t>
            </a:r>
          </a:p>
          <a:p>
            <a:pPr marL="400050" lvl="1" indent="0">
              <a:buNone/>
            </a:pPr>
            <a:r>
              <a:rPr lang="en-US" sz="1600" dirty="0" smtClean="0"/>
              <a:t>Die </a:t>
            </a:r>
            <a:r>
              <a:rPr lang="en-US" sz="1600" dirty="0" err="1" smtClean="0"/>
              <a:t>Wahrscheinlichkeit</a:t>
            </a:r>
            <a:r>
              <a:rPr lang="en-US" sz="1600" dirty="0" smtClean="0"/>
              <a:t>, </a:t>
            </a:r>
            <a:r>
              <a:rPr lang="en-US" sz="1600" dirty="0" err="1" smtClean="0"/>
              <a:t>dass</a:t>
            </a:r>
            <a:r>
              <a:rPr lang="en-US" sz="1600" dirty="0" smtClean="0"/>
              <a:t> </a:t>
            </a:r>
            <a:r>
              <a:rPr lang="en-US" sz="1600" dirty="0" err="1" smtClean="0"/>
              <a:t>Werte</a:t>
            </a:r>
            <a:r>
              <a:rPr lang="en-US" sz="1600" dirty="0" smtClean="0"/>
              <a:t> </a:t>
            </a:r>
            <a:r>
              <a:rPr lang="en-US" sz="1600" dirty="0" err="1" smtClean="0"/>
              <a:t>fehlen</a:t>
            </a:r>
            <a:r>
              <a:rPr lang="en-US" sz="1600" dirty="0" smtClean="0"/>
              <a:t>, </a:t>
            </a:r>
            <a:r>
              <a:rPr lang="en-US" sz="1600" dirty="0" err="1" smtClean="0"/>
              <a:t>ist</a:t>
            </a:r>
            <a:r>
              <a:rPr lang="en-US" sz="1600" dirty="0" smtClean="0"/>
              <a:t> </a:t>
            </a:r>
            <a:r>
              <a:rPr lang="en-US" sz="1600" dirty="0" err="1" smtClean="0"/>
              <a:t>unabhängig</a:t>
            </a:r>
            <a:r>
              <a:rPr lang="en-US" sz="1600" dirty="0" smtClean="0"/>
              <a:t> von den </a:t>
            </a:r>
            <a:r>
              <a:rPr lang="en-US" sz="1600" dirty="0" err="1" smtClean="0"/>
              <a:t>beobachteten</a:t>
            </a:r>
            <a:r>
              <a:rPr lang="en-US" sz="1600" dirty="0" smtClean="0"/>
              <a:t> und </a:t>
            </a:r>
            <a:r>
              <a:rPr lang="en-US" sz="1600" dirty="0" err="1" smtClean="0"/>
              <a:t>unbeobachteten</a:t>
            </a:r>
            <a:r>
              <a:rPr lang="en-US" sz="1600" dirty="0" smtClean="0"/>
              <a:t> </a:t>
            </a:r>
            <a:r>
              <a:rPr lang="en-US" sz="1600" dirty="0" err="1" smtClean="0"/>
              <a:t>Werten</a:t>
            </a:r>
            <a:r>
              <a:rPr lang="en-US" sz="1600" dirty="0"/>
              <a:t> </a:t>
            </a:r>
            <a:endParaRPr lang="en-US" sz="1600" dirty="0" smtClean="0"/>
          </a:p>
          <a:p>
            <a:pPr marL="400050" lvl="1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err="1" smtClean="0">
                <a:sym typeface="Wingdings" panose="05000000000000000000" pitchFamily="2" charset="2"/>
              </a:rPr>
              <a:t>Zufallsstichpro</a:t>
            </a:r>
            <a:r>
              <a:rPr lang="en-US" sz="1600" dirty="0" err="1">
                <a:sym typeface="Wingdings" panose="05000000000000000000" pitchFamily="2" charset="2"/>
              </a:rPr>
              <a:t>b</a:t>
            </a:r>
            <a:r>
              <a:rPr lang="en-US" sz="1600" dirty="0" err="1" smtClean="0">
                <a:sym typeface="Wingdings" panose="05000000000000000000" pitchFamily="2" charset="2"/>
              </a:rPr>
              <a:t>e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aus</a:t>
            </a:r>
            <a:r>
              <a:rPr lang="en-US" sz="1600" dirty="0" smtClean="0">
                <a:sym typeface="Wingdings" panose="05000000000000000000" pitchFamily="2" charset="2"/>
              </a:rPr>
              <a:t> der </a:t>
            </a:r>
            <a:r>
              <a:rPr lang="en-US" sz="1600" dirty="0" err="1" smtClean="0">
                <a:sym typeface="Wingdings" panose="05000000000000000000" pitchFamily="2" charset="2"/>
              </a:rPr>
              <a:t>Studienpopulation</a:t>
            </a:r>
            <a:endParaRPr lang="en-US" sz="1600" dirty="0" smtClean="0"/>
          </a:p>
          <a:p>
            <a:pPr marL="400050" lvl="1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/>
              <a:t>missing </a:t>
            </a:r>
            <a:r>
              <a:rPr lang="en-US" sz="2000" dirty="0"/>
              <a:t>at random (</a:t>
            </a:r>
            <a:r>
              <a:rPr lang="en-US" sz="2000" dirty="0" smtClean="0"/>
              <a:t>MAR)</a:t>
            </a:r>
          </a:p>
          <a:p>
            <a:pPr marL="400050" lvl="2" indent="0">
              <a:buNone/>
            </a:pPr>
            <a:r>
              <a:rPr lang="en-US" sz="1600" dirty="0"/>
              <a:t>Die </a:t>
            </a:r>
            <a:r>
              <a:rPr lang="en-US" sz="1600" dirty="0" err="1"/>
              <a:t>Wahrscheinlichkeit</a:t>
            </a:r>
            <a:r>
              <a:rPr lang="en-US" sz="1600" dirty="0"/>
              <a:t>, </a:t>
            </a:r>
            <a:r>
              <a:rPr lang="en-US" sz="1600" dirty="0" err="1"/>
              <a:t>dass</a:t>
            </a:r>
            <a:r>
              <a:rPr lang="en-US" sz="1600" dirty="0"/>
              <a:t> </a:t>
            </a:r>
            <a:r>
              <a:rPr lang="en-US" sz="1600" dirty="0" err="1"/>
              <a:t>Werte</a:t>
            </a:r>
            <a:r>
              <a:rPr lang="en-US" sz="1600" dirty="0" smtClean="0"/>
              <a:t> </a:t>
            </a:r>
            <a:r>
              <a:rPr lang="en-US" sz="1600" dirty="0" err="1"/>
              <a:t>fehlen</a:t>
            </a:r>
            <a:r>
              <a:rPr lang="en-US" sz="1600" dirty="0"/>
              <a:t>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 smtClean="0"/>
              <a:t>bedingt</a:t>
            </a:r>
            <a:r>
              <a:rPr lang="en-US" sz="1600" dirty="0" smtClean="0"/>
              <a:t> </a:t>
            </a:r>
            <a:r>
              <a:rPr lang="en-US" sz="1600" dirty="0" err="1" smtClean="0"/>
              <a:t>unabhängig</a:t>
            </a:r>
            <a:r>
              <a:rPr lang="en-US" sz="1600" dirty="0" smtClean="0"/>
              <a:t> </a:t>
            </a:r>
            <a:r>
              <a:rPr lang="en-US" sz="1600" dirty="0"/>
              <a:t>von den </a:t>
            </a:r>
            <a:r>
              <a:rPr lang="en-US" sz="1600" dirty="0" err="1" smtClean="0"/>
              <a:t>unbeobachteten</a:t>
            </a:r>
            <a:r>
              <a:rPr lang="en-US" sz="1600" dirty="0" smtClean="0"/>
              <a:t> </a:t>
            </a:r>
            <a:r>
              <a:rPr lang="en-US" sz="1600" dirty="0" err="1" smtClean="0"/>
              <a:t>Werten</a:t>
            </a:r>
            <a:r>
              <a:rPr lang="en-US" sz="1600" dirty="0" smtClean="0"/>
              <a:t> (</a:t>
            </a:r>
            <a:r>
              <a:rPr lang="en-US" sz="1600" dirty="0" err="1" smtClean="0"/>
              <a:t>abhängig</a:t>
            </a:r>
            <a:r>
              <a:rPr lang="en-US" sz="1600" dirty="0" smtClean="0"/>
              <a:t> von den </a:t>
            </a:r>
            <a:r>
              <a:rPr lang="en-US" sz="1600" dirty="0" err="1" smtClean="0"/>
              <a:t>beobachteten</a:t>
            </a:r>
            <a:r>
              <a:rPr lang="en-US" sz="1600" dirty="0" smtClean="0"/>
              <a:t> </a:t>
            </a:r>
            <a:r>
              <a:rPr lang="en-US" sz="1600" dirty="0" err="1" smtClean="0"/>
              <a:t>Werten</a:t>
            </a:r>
            <a:r>
              <a:rPr lang="en-US" sz="1600" dirty="0" smtClean="0"/>
              <a:t>).</a:t>
            </a:r>
            <a:endParaRPr lang="en-US" sz="16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/>
              <a:t>missing </a:t>
            </a:r>
            <a:r>
              <a:rPr lang="en-US" sz="2000" dirty="0"/>
              <a:t>not at random (</a:t>
            </a:r>
            <a:r>
              <a:rPr lang="en-US" sz="2000" dirty="0" smtClean="0"/>
              <a:t>MNAR) </a:t>
            </a:r>
          </a:p>
          <a:p>
            <a:pPr marL="457200" lvl="3" indent="0">
              <a:buNone/>
            </a:pPr>
            <a:r>
              <a:rPr lang="en-US" sz="1600" dirty="0" smtClean="0"/>
              <a:t>Die </a:t>
            </a:r>
            <a:r>
              <a:rPr lang="en-US" sz="1600" dirty="0" err="1"/>
              <a:t>Wahrscheinlichkeit</a:t>
            </a:r>
            <a:r>
              <a:rPr lang="en-US" sz="1600" dirty="0"/>
              <a:t>, </a:t>
            </a:r>
            <a:r>
              <a:rPr lang="en-US" sz="1600" dirty="0" err="1"/>
              <a:t>dass</a:t>
            </a:r>
            <a:r>
              <a:rPr lang="en-US" sz="1600" dirty="0"/>
              <a:t> </a:t>
            </a:r>
            <a:r>
              <a:rPr lang="en-US" sz="1600" dirty="0" err="1"/>
              <a:t>Werte</a:t>
            </a:r>
            <a:r>
              <a:rPr lang="en-US" sz="1600" dirty="0"/>
              <a:t> </a:t>
            </a:r>
            <a:r>
              <a:rPr lang="en-US" sz="1600" dirty="0" err="1" smtClean="0"/>
              <a:t>fehlen</a:t>
            </a:r>
            <a:r>
              <a:rPr lang="en-US" sz="1600" dirty="0" smtClean="0"/>
              <a:t>, </a:t>
            </a:r>
            <a:r>
              <a:rPr lang="en-US" sz="1600" dirty="0" err="1" smtClean="0"/>
              <a:t>hängt</a:t>
            </a:r>
            <a:r>
              <a:rPr lang="en-US" sz="1600" dirty="0" smtClean="0"/>
              <a:t> von den </a:t>
            </a:r>
            <a:r>
              <a:rPr lang="en-US" sz="1600" dirty="0" err="1" smtClean="0"/>
              <a:t>unbeobachteten</a:t>
            </a:r>
            <a:r>
              <a:rPr lang="en-US" sz="1600" dirty="0" smtClean="0"/>
              <a:t> </a:t>
            </a:r>
            <a:r>
              <a:rPr lang="en-US" sz="1600" dirty="0" err="1" smtClean="0"/>
              <a:t>Werten</a:t>
            </a:r>
            <a:r>
              <a:rPr lang="en-US" sz="1600" dirty="0" smtClean="0"/>
              <a:t> ab, </a:t>
            </a:r>
            <a:r>
              <a:rPr lang="en-US" sz="1600" dirty="0" err="1" smtClean="0"/>
              <a:t>auch</a:t>
            </a:r>
            <a:r>
              <a:rPr lang="en-US" sz="1600" dirty="0" smtClean="0"/>
              <a:t> </a:t>
            </a:r>
            <a:r>
              <a:rPr lang="en-US" sz="1600" dirty="0" err="1" smtClean="0"/>
              <a:t>wenn</a:t>
            </a:r>
            <a:r>
              <a:rPr lang="en-US" sz="1600" dirty="0" smtClean="0"/>
              <a:t> man </a:t>
            </a:r>
            <a:r>
              <a:rPr lang="en-US" sz="1600" dirty="0" err="1" smtClean="0"/>
              <a:t>für</a:t>
            </a:r>
            <a:r>
              <a:rPr lang="en-US" sz="1600" dirty="0" smtClean="0"/>
              <a:t> die </a:t>
            </a:r>
            <a:r>
              <a:rPr lang="en-US" sz="1600" dirty="0" err="1" smtClean="0"/>
              <a:t>beobachteten</a:t>
            </a:r>
            <a:r>
              <a:rPr lang="en-US" sz="1600" dirty="0" smtClean="0"/>
              <a:t> </a:t>
            </a:r>
            <a:r>
              <a:rPr lang="en-US" sz="1600" dirty="0" err="1" smtClean="0"/>
              <a:t>Werte</a:t>
            </a:r>
            <a:r>
              <a:rPr lang="en-US" sz="1600" dirty="0" smtClean="0"/>
              <a:t> </a:t>
            </a:r>
            <a:r>
              <a:rPr lang="en-US" sz="1600" dirty="0" err="1" smtClean="0"/>
              <a:t>kontrolliert</a:t>
            </a:r>
            <a:r>
              <a:rPr lang="en-US" sz="1600" dirty="0" smtClean="0"/>
              <a:t>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EF541-60CE-499C-814D-EB0FACA354A3}" type="datetime1">
              <a:rPr lang="de-DE" smtClean="0"/>
              <a:t>03.07.2017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2054414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63" y="2852936"/>
            <a:ext cx="205440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13954"/>
            <a:ext cx="205440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02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5. MICE in 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smtClean="0"/>
              <a:t>Analyse der </a:t>
            </a:r>
            <a:r>
              <a:rPr lang="de-DE" sz="2000" dirty="0" err="1" smtClean="0"/>
              <a:t>imputierten</a:t>
            </a:r>
            <a:r>
              <a:rPr lang="de-DE" sz="2000" dirty="0" smtClean="0"/>
              <a:t> </a:t>
            </a:r>
            <a:r>
              <a:rPr lang="de-DE" sz="2000" dirty="0" smtClean="0"/>
              <a:t>Daten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Pooling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A8157-78E4-425B-A9A4-7470028CF0CE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40671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26"/>
          <a:stretch/>
        </p:blipFill>
        <p:spPr bwMode="auto">
          <a:xfrm>
            <a:off x="842467" y="3861048"/>
            <a:ext cx="7096125" cy="178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7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/>
              <a:t>5. MICE in R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R </a:t>
            </a:r>
            <a:r>
              <a:rPr lang="de-DE" sz="1800" dirty="0" err="1" smtClean="0"/>
              <a:t>package</a:t>
            </a:r>
            <a:r>
              <a:rPr lang="de-DE" sz="1800" dirty="0" smtClean="0"/>
              <a:t> </a:t>
            </a:r>
            <a:r>
              <a:rPr lang="de-DE" sz="1800" dirty="0" err="1" smtClean="0"/>
              <a:t>mice</a:t>
            </a:r>
            <a:r>
              <a:rPr lang="de-DE" sz="1800" dirty="0" smtClean="0"/>
              <a:t> 2.9</a:t>
            </a:r>
          </a:p>
          <a:p>
            <a:pPr lvl="1"/>
            <a:r>
              <a:rPr lang="en-US" sz="1800" dirty="0" err="1" smtClean="0"/>
              <a:t>Spaltenweise</a:t>
            </a:r>
            <a:r>
              <a:rPr lang="en-US" sz="1800" dirty="0" smtClean="0"/>
              <a:t> </a:t>
            </a:r>
            <a:r>
              <a:rPr lang="en-US" sz="1800" dirty="0" err="1" smtClean="0"/>
              <a:t>Spezifikation</a:t>
            </a:r>
            <a:r>
              <a:rPr lang="en-US" sz="1800" dirty="0" smtClean="0"/>
              <a:t> des </a:t>
            </a:r>
            <a:r>
              <a:rPr lang="en-US" sz="1800" dirty="0" err="1" smtClean="0"/>
              <a:t>Imputationsmodells</a:t>
            </a:r>
            <a:endParaRPr lang="en-US" sz="1800" dirty="0" smtClean="0"/>
          </a:p>
          <a:p>
            <a:pPr lvl="1"/>
            <a:r>
              <a:rPr lang="de-DE" sz="1800" dirty="0" smtClean="0"/>
              <a:t>Passive </a:t>
            </a:r>
            <a:r>
              <a:rPr lang="de-DE" sz="1800" dirty="0" err="1"/>
              <a:t>I</a:t>
            </a:r>
            <a:r>
              <a:rPr lang="de-DE" sz="1800" dirty="0" err="1" smtClean="0"/>
              <a:t>mputation</a:t>
            </a:r>
            <a:r>
              <a:rPr lang="de-DE" sz="1800" dirty="0" smtClean="0"/>
              <a:t> </a:t>
            </a:r>
          </a:p>
          <a:p>
            <a:pPr lvl="1"/>
            <a:r>
              <a:rPr lang="en-US" sz="1800" dirty="0" smtClean="0"/>
              <a:t>Stabile Imputation </a:t>
            </a:r>
            <a:r>
              <a:rPr lang="en-US" sz="1800" dirty="0" err="1" smtClean="0"/>
              <a:t>für</a:t>
            </a:r>
            <a:r>
              <a:rPr lang="en-US" sz="1800" dirty="0" smtClean="0"/>
              <a:t> </a:t>
            </a:r>
            <a:r>
              <a:rPr lang="en-US" sz="1800" dirty="0" err="1" smtClean="0"/>
              <a:t>kategorielle</a:t>
            </a:r>
            <a:r>
              <a:rPr lang="en-US" sz="1800" dirty="0" smtClean="0"/>
              <a:t> </a:t>
            </a:r>
            <a:r>
              <a:rPr lang="en-US" sz="1800" dirty="0" err="1" smtClean="0"/>
              <a:t>Daten</a:t>
            </a:r>
            <a:endParaRPr lang="en-US" sz="1800" dirty="0"/>
          </a:p>
          <a:p>
            <a:pPr lvl="1"/>
            <a:r>
              <a:rPr lang="en-US" sz="1800" dirty="0" err="1"/>
              <a:t>Auswahl</a:t>
            </a:r>
            <a:r>
              <a:rPr lang="en-US" sz="1800" dirty="0"/>
              <a:t> </a:t>
            </a:r>
            <a:r>
              <a:rPr lang="en-US" sz="1800" dirty="0" smtClean="0"/>
              <a:t>von </a:t>
            </a:r>
            <a:r>
              <a:rPr lang="en-US" sz="1800" dirty="0" err="1" smtClean="0"/>
              <a:t>Prädiktoren</a:t>
            </a:r>
            <a:r>
              <a:rPr lang="en-US" sz="1800" dirty="0" smtClean="0"/>
              <a:t>-Subsets </a:t>
            </a:r>
          </a:p>
          <a:p>
            <a:pPr lvl="1"/>
            <a:r>
              <a:rPr lang="en-US" sz="1800" dirty="0" smtClean="0"/>
              <a:t>Pooling </a:t>
            </a:r>
            <a:r>
              <a:rPr lang="en-US" sz="1800" dirty="0" err="1" smtClean="0"/>
              <a:t>verschiedener</a:t>
            </a:r>
            <a:r>
              <a:rPr lang="en-US" sz="1800" dirty="0" smtClean="0"/>
              <a:t> </a:t>
            </a:r>
            <a:r>
              <a:rPr lang="en-US" sz="1800" dirty="0" err="1" smtClean="0"/>
              <a:t>Statistiken</a:t>
            </a:r>
            <a:endParaRPr lang="en-US" sz="1800" dirty="0" smtClean="0"/>
          </a:p>
          <a:p>
            <a:pPr lvl="1"/>
            <a:r>
              <a:rPr lang="en-US" sz="1800" dirty="0" err="1" smtClean="0"/>
              <a:t>Diagnostik</a:t>
            </a:r>
            <a:r>
              <a:rPr lang="en-US" sz="1800" dirty="0" smtClean="0"/>
              <a:t> </a:t>
            </a:r>
            <a:r>
              <a:rPr lang="en-US" sz="1800" dirty="0" err="1" smtClean="0"/>
              <a:t>für</a:t>
            </a:r>
            <a:r>
              <a:rPr lang="en-US" sz="1800" dirty="0" smtClean="0"/>
              <a:t> </a:t>
            </a:r>
            <a:r>
              <a:rPr lang="en-US" sz="1800" dirty="0" err="1" smtClean="0"/>
              <a:t>Imputationen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err="1"/>
              <a:t>pool.compare</a:t>
            </a:r>
            <a:r>
              <a:rPr lang="en-US" sz="1800" dirty="0"/>
              <a:t>() </a:t>
            </a:r>
            <a:r>
              <a:rPr lang="en-US" sz="1800" dirty="0" err="1" smtClean="0"/>
              <a:t>für</a:t>
            </a:r>
            <a:r>
              <a:rPr lang="en-US" sz="1800" dirty="0" smtClean="0"/>
              <a:t> </a:t>
            </a:r>
            <a:r>
              <a:rPr lang="en-US" sz="1800" dirty="0" err="1" smtClean="0"/>
              <a:t>Modellprüfung</a:t>
            </a:r>
            <a:r>
              <a:rPr lang="en-US" sz="1800" dirty="0" smtClean="0"/>
              <a:t> </a:t>
            </a:r>
            <a:r>
              <a:rPr lang="en-US" sz="1800" dirty="0" err="1" smtClean="0"/>
              <a:t>mit</a:t>
            </a:r>
            <a:r>
              <a:rPr lang="en-US" sz="1800" dirty="0" smtClean="0"/>
              <a:t> </a:t>
            </a:r>
            <a:r>
              <a:rPr lang="en-US" sz="1800" dirty="0" err="1" smtClean="0"/>
              <a:t>imputierten</a:t>
            </a:r>
            <a:r>
              <a:rPr lang="en-US" sz="1800" dirty="0" smtClean="0"/>
              <a:t> </a:t>
            </a:r>
            <a:r>
              <a:rPr lang="en-US" sz="1800" dirty="0" err="1"/>
              <a:t>D</a:t>
            </a:r>
            <a:r>
              <a:rPr lang="en-US" sz="1800" dirty="0" err="1" smtClean="0"/>
              <a:t>aten</a:t>
            </a:r>
            <a:endParaRPr lang="en-US" sz="1800" dirty="0"/>
          </a:p>
          <a:p>
            <a:pPr lvl="1"/>
            <a:r>
              <a:rPr lang="de-DE" sz="1800" dirty="0" smtClean="0"/>
              <a:t>mice.impute.2L.norm</a:t>
            </a:r>
            <a:r>
              <a:rPr lang="de-DE" sz="1800" dirty="0"/>
              <a:t>() </a:t>
            </a:r>
            <a:r>
              <a:rPr lang="de-DE" sz="1800" dirty="0" smtClean="0"/>
              <a:t>für Mehr-Ebenen-Daten</a:t>
            </a:r>
          </a:p>
          <a:p>
            <a:endParaRPr lang="de-DE" sz="1800" dirty="0"/>
          </a:p>
          <a:p>
            <a:r>
              <a:rPr lang="de-DE" sz="1800" dirty="0" smtClean="0"/>
              <a:t>SAS: </a:t>
            </a:r>
            <a:r>
              <a:rPr lang="de-DE" sz="1800" dirty="0" err="1" smtClean="0"/>
              <a:t>proc</a:t>
            </a:r>
            <a:r>
              <a:rPr lang="de-DE" sz="1800" dirty="0" smtClean="0"/>
              <a:t> mi und </a:t>
            </a:r>
            <a:r>
              <a:rPr lang="de-DE" sz="1800" dirty="0" err="1" smtClean="0"/>
              <a:t>proc</a:t>
            </a:r>
            <a:r>
              <a:rPr lang="de-DE" sz="1800" dirty="0" smtClean="0"/>
              <a:t> </a:t>
            </a:r>
            <a:r>
              <a:rPr lang="de-DE" sz="1800" dirty="0" err="1" smtClean="0"/>
              <a:t>mianalyze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A8157-78E4-425B-A9A4-7470028CF0CE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867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 algn="ctr"/>
            <a:r>
              <a:rPr lang="de-DE" sz="3600" dirty="0"/>
              <a:t>6. Zusammenfassung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8308DD-3D80-4802-ABEE-325D5CF5A2A8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83E0A-5A6F-41C9-A426-92D127E2EEBA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63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/>
              <a:t>6. Zusammenfassung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sz="1800" b="1" dirty="0" smtClean="0"/>
              <a:t>7 Entscheidungen bei der Aufstellung eines </a:t>
            </a:r>
            <a:r>
              <a:rPr lang="de-DE" sz="1800" b="1" dirty="0" err="1" smtClean="0"/>
              <a:t>Imputationsmodells</a:t>
            </a:r>
            <a:endParaRPr lang="de-DE" sz="1800" b="1" dirty="0" smtClean="0"/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 smtClean="0"/>
              <a:t>Ist</a:t>
            </a:r>
            <a:r>
              <a:rPr lang="en-US" sz="1800" dirty="0" smtClean="0"/>
              <a:t> die MAR</a:t>
            </a:r>
            <a:r>
              <a:rPr lang="en-US" sz="1800" dirty="0"/>
              <a:t> </a:t>
            </a:r>
            <a:r>
              <a:rPr lang="en-US" sz="1800" dirty="0" err="1" smtClean="0"/>
              <a:t>Annahme</a:t>
            </a:r>
            <a:r>
              <a:rPr lang="en-US" sz="1800" dirty="0" smtClean="0"/>
              <a:t> </a:t>
            </a:r>
            <a:r>
              <a:rPr lang="en-US" sz="1800" dirty="0" err="1" smtClean="0"/>
              <a:t>plausibel</a:t>
            </a:r>
            <a:r>
              <a:rPr lang="en-US" sz="1800" dirty="0" smtClean="0"/>
              <a:t>?</a:t>
            </a: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/>
              <a:t>Wahl der Form des </a:t>
            </a:r>
            <a:r>
              <a:rPr lang="en-US" sz="1800" dirty="0" err="1" smtClean="0"/>
              <a:t>Imputationsmodells</a:t>
            </a:r>
            <a:r>
              <a:rPr lang="en-US" sz="1800" dirty="0" smtClean="0"/>
              <a:t> (</a:t>
            </a:r>
            <a:r>
              <a:rPr lang="en-US" sz="1800" dirty="0" err="1" smtClean="0"/>
              <a:t>abhängig</a:t>
            </a:r>
            <a:r>
              <a:rPr lang="en-US" sz="1800" dirty="0" smtClean="0"/>
              <a:t> von der </a:t>
            </a:r>
            <a:r>
              <a:rPr lang="en-US" sz="1800" dirty="0" err="1" smtClean="0"/>
              <a:t>zu</a:t>
            </a:r>
            <a:r>
              <a:rPr lang="en-US" sz="1800" dirty="0" smtClean="0"/>
              <a:t> </a:t>
            </a:r>
            <a:r>
              <a:rPr lang="en-US" sz="1800" dirty="0" err="1" smtClean="0"/>
              <a:t>imputierenden</a:t>
            </a:r>
            <a:r>
              <a:rPr lang="en-US" sz="1800" dirty="0" smtClean="0"/>
              <a:t> </a:t>
            </a:r>
            <a:r>
              <a:rPr lang="en-US" sz="1800" dirty="0" err="1" smtClean="0"/>
              <a:t>Variablen</a:t>
            </a:r>
            <a:r>
              <a:rPr lang="en-US" sz="1800" dirty="0" smtClean="0"/>
              <a:t>) </a:t>
            </a: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/>
              <a:t>Wahl der </a:t>
            </a:r>
            <a:r>
              <a:rPr lang="en-US" sz="1800" dirty="0" err="1" smtClean="0"/>
              <a:t>Prädiktorvariablen</a:t>
            </a:r>
            <a:r>
              <a:rPr lang="en-US" sz="1800" dirty="0" smtClean="0"/>
              <a:t> </a:t>
            </a:r>
            <a:r>
              <a:rPr lang="en-US" sz="1800" dirty="0" err="1" smtClean="0"/>
              <a:t>im</a:t>
            </a:r>
            <a:r>
              <a:rPr lang="en-US" sz="1800" dirty="0" smtClean="0"/>
              <a:t> </a:t>
            </a:r>
            <a:r>
              <a:rPr lang="en-US" sz="1800" dirty="0" err="1" smtClean="0"/>
              <a:t>Imputationsmodell</a:t>
            </a:r>
            <a:endParaRPr lang="en-US" sz="1800" dirty="0" smtClean="0"/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/>
              <a:t>Imputation von </a:t>
            </a:r>
            <a:r>
              <a:rPr lang="en-US" sz="1800" dirty="0" err="1" smtClean="0"/>
              <a:t>Variablen</a:t>
            </a:r>
            <a:r>
              <a:rPr lang="en-US" sz="1800" dirty="0" smtClean="0"/>
              <a:t>, die </a:t>
            </a:r>
            <a:r>
              <a:rPr lang="en-US" sz="1800" dirty="0" err="1" smtClean="0"/>
              <a:t>eine</a:t>
            </a:r>
            <a:r>
              <a:rPr lang="en-US" sz="1800" dirty="0" smtClean="0"/>
              <a:t> </a:t>
            </a:r>
            <a:r>
              <a:rPr lang="en-US" sz="1800" dirty="0" err="1" smtClean="0"/>
              <a:t>Funktion</a:t>
            </a:r>
            <a:r>
              <a:rPr lang="en-US" sz="1800" dirty="0" smtClean="0"/>
              <a:t> </a:t>
            </a:r>
            <a:r>
              <a:rPr lang="en-US" sz="1800" dirty="0" err="1" smtClean="0"/>
              <a:t>anderer</a:t>
            </a:r>
            <a:r>
              <a:rPr lang="en-US" sz="1800" dirty="0" smtClean="0"/>
              <a:t> </a:t>
            </a:r>
            <a:r>
              <a:rPr lang="en-US" sz="1800" dirty="0" err="1" smtClean="0"/>
              <a:t>unvollständiger</a:t>
            </a:r>
            <a:r>
              <a:rPr lang="en-US" sz="1800" dirty="0" smtClean="0"/>
              <a:t> </a:t>
            </a:r>
            <a:r>
              <a:rPr lang="en-US" sz="1800" dirty="0" err="1" smtClean="0"/>
              <a:t>Variablen</a:t>
            </a:r>
            <a:r>
              <a:rPr lang="en-US" sz="1800" dirty="0" smtClean="0"/>
              <a:t> </a:t>
            </a:r>
            <a:r>
              <a:rPr lang="en-US" sz="1800" dirty="0" err="1" smtClean="0"/>
              <a:t>darstellen</a:t>
            </a:r>
            <a:r>
              <a:rPr lang="en-US" sz="1800" dirty="0" smtClean="0"/>
              <a:t>?</a:t>
            </a: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de-DE" sz="1800" dirty="0" smtClean="0"/>
              <a:t>Reihenfolge, in der Variablen </a:t>
            </a:r>
            <a:r>
              <a:rPr lang="de-DE" sz="1800" dirty="0" err="1" smtClean="0"/>
              <a:t>imputiert</a:t>
            </a:r>
            <a:r>
              <a:rPr lang="de-DE" sz="1800" dirty="0" smtClean="0"/>
              <a:t> werden</a:t>
            </a: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 smtClean="0"/>
              <a:t>Startimputationen</a:t>
            </a:r>
            <a:r>
              <a:rPr lang="en-US" sz="1800" dirty="0" smtClean="0"/>
              <a:t> &amp; </a:t>
            </a:r>
            <a:r>
              <a:rPr lang="en-US" sz="1800" dirty="0" err="1" smtClean="0"/>
              <a:t>Anzahl</a:t>
            </a:r>
            <a:r>
              <a:rPr lang="en-US" sz="1800" dirty="0" smtClean="0"/>
              <a:t> </a:t>
            </a:r>
            <a:r>
              <a:rPr lang="en-US" sz="1800" dirty="0" err="1" smtClean="0"/>
              <a:t>Iterationen</a:t>
            </a:r>
            <a:endParaRPr lang="en-US" sz="1800" dirty="0"/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de-DE" sz="1800" dirty="0" smtClean="0"/>
              <a:t>Anzahl der </a:t>
            </a:r>
            <a:r>
              <a:rPr lang="de-DE" sz="1800" dirty="0" err="1" smtClean="0"/>
              <a:t>imputierten</a:t>
            </a:r>
            <a:r>
              <a:rPr lang="de-DE" sz="1800" dirty="0" smtClean="0"/>
              <a:t> Datensätze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A8157-78E4-425B-A9A4-7470028CF0CE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69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/>
              <a:t>4. References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/>
              <a:t>Buuren</a:t>
            </a:r>
            <a:r>
              <a:rPr lang="en-US" sz="1800" dirty="0"/>
              <a:t>, Stef, and Karin </a:t>
            </a:r>
            <a:r>
              <a:rPr lang="en-US" sz="1800" dirty="0" err="1"/>
              <a:t>Groothuis-Oudshoorn</a:t>
            </a:r>
            <a:r>
              <a:rPr lang="en-US" sz="1800" dirty="0"/>
              <a:t>. "mice: Multivariate imputation by chained equations in R." </a:t>
            </a:r>
            <a:r>
              <a:rPr lang="en-US" sz="1800" i="1" dirty="0"/>
              <a:t>Journal of statistical software</a:t>
            </a:r>
            <a:r>
              <a:rPr lang="en-US" sz="1800" dirty="0"/>
              <a:t> 45.3 (2011).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en-US" sz="1800" dirty="0"/>
              <a:t>White, Ian R., Patrick Royston, and Angela M. Wood. "Multiple imputation using chained equations: issues and guidance for practice." </a:t>
            </a:r>
            <a:r>
              <a:rPr lang="en-US" sz="1800" i="1" dirty="0"/>
              <a:t>Statistics in medicine</a:t>
            </a:r>
            <a:r>
              <a:rPr lang="en-US" sz="1800" dirty="0"/>
              <a:t> 30.4 (2011): 377-399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de-DE" sz="1800" dirty="0"/>
              <a:t>Ann-Kristin </a:t>
            </a:r>
            <a:r>
              <a:rPr lang="de-DE" sz="1800" dirty="0" err="1"/>
              <a:t>Kreutzmann</a:t>
            </a:r>
            <a:r>
              <a:rPr lang="de-DE" sz="1800" dirty="0"/>
              <a:t>. „Vom Umgang mit fehlenden </a:t>
            </a:r>
            <a:r>
              <a:rPr lang="de-DE" sz="1800" dirty="0" smtClean="0"/>
              <a:t>Werten.“ </a:t>
            </a:r>
            <a:r>
              <a:rPr lang="de-DE" sz="1800" dirty="0"/>
              <a:t>Wikis der Freien Universität </a:t>
            </a:r>
            <a:r>
              <a:rPr lang="de-DE" sz="1800" dirty="0" smtClean="0"/>
              <a:t>Berlin (2016). </a:t>
            </a:r>
            <a:r>
              <a:rPr lang="de-DE" sz="1800" dirty="0"/>
              <a:t>Statistische Beratungseinheit </a:t>
            </a:r>
            <a:r>
              <a:rPr lang="de-DE" sz="1800" dirty="0" err="1"/>
              <a:t>fu:stat</a:t>
            </a:r>
            <a:r>
              <a:rPr lang="de-DE" sz="1800" dirty="0"/>
              <a:t>. </a:t>
            </a:r>
            <a:r>
              <a:rPr lang="de-DE" sz="1800" dirty="0">
                <a:hlinkClick r:id="rId2"/>
              </a:rPr>
              <a:t>http://</a:t>
            </a:r>
            <a:r>
              <a:rPr lang="de-DE" sz="1800" dirty="0" smtClean="0">
                <a:hlinkClick r:id="rId2"/>
              </a:rPr>
              <a:t>wikis.fu-berlin.de/display/fustat/Vom+Umgang+mit+fehlenden+Werten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9FFA84-2DBB-4EF8-9383-2982C9F017FF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789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sz="1600" dirty="0" smtClean="0"/>
              <a:t>1. Einleitung</a:t>
            </a:r>
            <a:br>
              <a:rPr lang="de-DE" sz="1600" dirty="0" smtClean="0"/>
            </a:br>
            <a:r>
              <a:rPr lang="de-DE" sz="1600" dirty="0" smtClean="0"/>
              <a:t>1.3 </a:t>
            </a:r>
            <a:r>
              <a:rPr lang="de-DE" sz="1600" dirty="0"/>
              <a:t>Anwendungsbeispiel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088" y="1340769"/>
            <a:ext cx="8229600" cy="4813970"/>
          </a:xfrm>
        </p:spPr>
        <p:txBody>
          <a:bodyPr/>
          <a:lstStyle/>
          <a:p>
            <a:r>
              <a:rPr lang="de-DE" sz="1600" dirty="0" smtClean="0"/>
              <a:t>UK700 </a:t>
            </a:r>
            <a:r>
              <a:rPr lang="de-DE" sz="1600" dirty="0"/>
              <a:t>T</a:t>
            </a:r>
            <a:r>
              <a:rPr lang="de-DE" sz="1600" dirty="0" smtClean="0"/>
              <a:t>rial: </a:t>
            </a:r>
            <a:r>
              <a:rPr lang="en-US" sz="1600" dirty="0" err="1" smtClean="0"/>
              <a:t>Multizentrische</a:t>
            </a:r>
            <a:r>
              <a:rPr lang="en-US" sz="1600" dirty="0" smtClean="0"/>
              <a:t> </a:t>
            </a:r>
            <a:r>
              <a:rPr lang="en-US" sz="1600" dirty="0" err="1" smtClean="0"/>
              <a:t>Studie</a:t>
            </a:r>
            <a:r>
              <a:rPr lang="en-US" sz="1600" dirty="0" smtClean="0"/>
              <a:t> (</a:t>
            </a:r>
            <a:r>
              <a:rPr lang="en-US" sz="1600" dirty="0" err="1" smtClean="0"/>
              <a:t>vier</a:t>
            </a:r>
            <a:r>
              <a:rPr lang="en-US" sz="1600" dirty="0" smtClean="0"/>
              <a:t> </a:t>
            </a:r>
            <a:r>
              <a:rPr lang="en-US" sz="1600" dirty="0" err="1" smtClean="0"/>
              <a:t>Innenstadtgebiete</a:t>
            </a:r>
            <a:r>
              <a:rPr lang="en-US" sz="1600" dirty="0" smtClean="0"/>
              <a:t>) </a:t>
            </a:r>
          </a:p>
          <a:p>
            <a:endParaRPr lang="de-DE" sz="1600" dirty="0" smtClean="0"/>
          </a:p>
          <a:p>
            <a:r>
              <a:rPr lang="en-US" sz="1600" dirty="0" smtClean="0"/>
              <a:t>708 </a:t>
            </a:r>
            <a:r>
              <a:rPr lang="en-US" sz="1600" dirty="0" err="1" smtClean="0"/>
              <a:t>Teilnehmer</a:t>
            </a:r>
            <a:endParaRPr lang="en-US" sz="1600" dirty="0" smtClean="0"/>
          </a:p>
          <a:p>
            <a:pPr lvl="1"/>
            <a:r>
              <a:rPr lang="en-US" sz="1600" dirty="0" smtClean="0"/>
              <a:t>18-65 </a:t>
            </a:r>
            <a:r>
              <a:rPr lang="en-US" sz="1600" dirty="0" err="1" smtClean="0"/>
              <a:t>Jahre</a:t>
            </a:r>
            <a:endParaRPr lang="en-US" sz="1600" dirty="0" smtClean="0"/>
          </a:p>
          <a:p>
            <a:pPr lvl="1"/>
            <a:r>
              <a:rPr lang="en-US" sz="1600" dirty="0" err="1" smtClean="0"/>
              <a:t>Diagnostizierte</a:t>
            </a:r>
            <a:r>
              <a:rPr lang="en-US" sz="1600" dirty="0" smtClean="0"/>
              <a:t> </a:t>
            </a:r>
            <a:r>
              <a:rPr lang="en-US" sz="1600" dirty="0" err="1" smtClean="0"/>
              <a:t>psychotische</a:t>
            </a:r>
            <a:r>
              <a:rPr lang="en-US" sz="1600" dirty="0" smtClean="0"/>
              <a:t> </a:t>
            </a:r>
            <a:r>
              <a:rPr lang="en-US" sz="1600" dirty="0" err="1" smtClean="0"/>
              <a:t>Erkrankung</a:t>
            </a:r>
            <a:endParaRPr lang="en-US" sz="1600" dirty="0" smtClean="0"/>
          </a:p>
          <a:p>
            <a:pPr lvl="1"/>
            <a:r>
              <a:rPr lang="en-US" sz="1600" dirty="0" smtClean="0"/>
              <a:t>Mind. 2 </a:t>
            </a:r>
            <a:r>
              <a:rPr lang="en-US" sz="1600" dirty="0" err="1" smtClean="0"/>
              <a:t>Psychiatrie-Einweisungen</a:t>
            </a:r>
            <a:r>
              <a:rPr lang="en-US" sz="1600" dirty="0" smtClean="0"/>
              <a:t>, die </a:t>
            </a:r>
            <a:r>
              <a:rPr lang="en-US" sz="1600" dirty="0" err="1" smtClean="0"/>
              <a:t>letzte</a:t>
            </a:r>
            <a:r>
              <a:rPr lang="en-US" sz="1600" dirty="0" smtClean="0"/>
              <a:t> in den </a:t>
            </a:r>
            <a:r>
              <a:rPr lang="en-US" sz="1600" dirty="0" err="1" smtClean="0"/>
              <a:t>vorangegangenen</a:t>
            </a:r>
            <a:r>
              <a:rPr lang="en-US" sz="1600" dirty="0" smtClean="0"/>
              <a:t> 2 </a:t>
            </a:r>
            <a:r>
              <a:rPr lang="en-US" sz="1600" dirty="0" err="1" smtClean="0"/>
              <a:t>Jahren</a:t>
            </a:r>
            <a:endParaRPr lang="en-US" sz="1600" dirty="0"/>
          </a:p>
          <a:p>
            <a:pPr lvl="1"/>
            <a:endParaRPr lang="en-US" sz="1600" dirty="0" smtClean="0"/>
          </a:p>
          <a:p>
            <a:r>
              <a:rPr lang="en-US" sz="1600" dirty="0" err="1" smtClean="0"/>
              <a:t>Zufällige</a:t>
            </a:r>
            <a:r>
              <a:rPr lang="en-US" sz="1600" dirty="0" smtClean="0"/>
              <a:t> </a:t>
            </a:r>
            <a:r>
              <a:rPr lang="en-US" sz="1600" dirty="0" err="1" smtClean="0"/>
              <a:t>Zuteilung</a:t>
            </a:r>
            <a:r>
              <a:rPr lang="en-US" sz="1600" dirty="0" smtClean="0"/>
              <a:t> </a:t>
            </a:r>
            <a:r>
              <a:rPr lang="en-US" sz="1600" dirty="0" err="1" smtClean="0"/>
              <a:t>zu</a:t>
            </a:r>
            <a:r>
              <a:rPr lang="en-US" sz="1600" dirty="0" smtClean="0"/>
              <a:t> </a:t>
            </a:r>
            <a:r>
              <a:rPr lang="en-US" sz="1600" dirty="0" err="1" smtClean="0"/>
              <a:t>einem</a:t>
            </a:r>
            <a:r>
              <a:rPr lang="en-US" sz="1600" dirty="0" smtClean="0"/>
              <a:t> </a:t>
            </a:r>
            <a:r>
              <a:rPr lang="en-US" sz="1600" dirty="0" err="1" smtClean="0"/>
              <a:t>ambulanten</a:t>
            </a:r>
            <a:r>
              <a:rPr lang="en-US" sz="1600" dirty="0" smtClean="0"/>
              <a:t> </a:t>
            </a:r>
            <a:r>
              <a:rPr lang="en-US" sz="1600" dirty="0" err="1" smtClean="0"/>
              <a:t>Betreuer</a:t>
            </a:r>
            <a:r>
              <a:rPr lang="en-US" sz="1600" dirty="0" smtClean="0"/>
              <a:t> </a:t>
            </a:r>
            <a:r>
              <a:rPr lang="en-US" sz="1600" dirty="0" err="1" smtClean="0"/>
              <a:t>mit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30–35 </a:t>
            </a:r>
            <a:r>
              <a:rPr lang="en-US" sz="1600" dirty="0" err="1" smtClean="0"/>
              <a:t>Patienten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 smtClean="0"/>
              <a:t>standard) </a:t>
            </a:r>
          </a:p>
          <a:p>
            <a:pPr lvl="1"/>
            <a:r>
              <a:rPr lang="en-US" sz="1600" dirty="0"/>
              <a:t>10–15 </a:t>
            </a:r>
            <a:r>
              <a:rPr lang="en-US" sz="1600" dirty="0" err="1"/>
              <a:t>Patienten</a:t>
            </a:r>
            <a:r>
              <a:rPr lang="en-US" sz="1600" dirty="0"/>
              <a:t> (</a:t>
            </a:r>
            <a:r>
              <a:rPr lang="en-US" sz="1600" dirty="0" smtClean="0"/>
              <a:t>intensive </a:t>
            </a:r>
            <a:r>
              <a:rPr lang="en-US" sz="1600" dirty="0" err="1" smtClean="0"/>
              <a:t>Betreuung</a:t>
            </a:r>
            <a:r>
              <a:rPr lang="en-US" sz="1600" dirty="0" smtClean="0"/>
              <a:t>)</a:t>
            </a:r>
            <a:endParaRPr lang="de-DE" sz="1600" dirty="0"/>
          </a:p>
          <a:p>
            <a:pPr lvl="1">
              <a:buFont typeface="Wingdings"/>
              <a:buChar char="à"/>
            </a:pPr>
            <a:r>
              <a:rPr lang="de-DE" sz="1600" dirty="0" smtClean="0">
                <a:sym typeface="Wingdings" panose="05000000000000000000" pitchFamily="2" charset="2"/>
              </a:rPr>
              <a:t>Interessierende Exposition (</a:t>
            </a:r>
            <a:r>
              <a:rPr lang="de-DE" sz="1600" dirty="0" err="1" smtClean="0">
                <a:sym typeface="Wingdings" panose="05000000000000000000" pitchFamily="2" charset="2"/>
              </a:rPr>
              <a:t>rand</a:t>
            </a:r>
            <a:r>
              <a:rPr lang="de-DE" sz="1600" dirty="0" smtClean="0">
                <a:sym typeface="Wingdings" panose="05000000000000000000" pitchFamily="2" charset="2"/>
              </a:rPr>
              <a:t>)</a:t>
            </a:r>
          </a:p>
          <a:p>
            <a:pPr lvl="1">
              <a:buFont typeface="Wingdings"/>
              <a:buChar char="à"/>
            </a:pPr>
            <a:endParaRPr lang="en-US" sz="1600" dirty="0">
              <a:sym typeface="Wingdings" panose="05000000000000000000" pitchFamily="2" charset="2"/>
            </a:endParaRPr>
          </a:p>
          <a:p>
            <a:pPr indent="-285750"/>
            <a:r>
              <a:rPr lang="en-US" sz="1600" dirty="0" err="1"/>
              <a:t>Zufallsstichprobe</a:t>
            </a:r>
            <a:r>
              <a:rPr lang="en-US" sz="1600" dirty="0"/>
              <a:t> (n=500) </a:t>
            </a:r>
            <a:endParaRPr lang="en-US" sz="1600" dirty="0" smtClean="0"/>
          </a:p>
          <a:p>
            <a:r>
              <a:rPr lang="en-US" sz="1600" dirty="0" smtClean="0"/>
              <a:t>Outcome: </a:t>
            </a:r>
            <a:r>
              <a:rPr lang="en-US" sz="1600" dirty="0" err="1" smtClean="0"/>
              <a:t>Zufriedenheit</a:t>
            </a:r>
            <a:r>
              <a:rPr lang="en-US" sz="1600" dirty="0" smtClean="0"/>
              <a:t> </a:t>
            </a:r>
            <a:r>
              <a:rPr lang="en-US" sz="1600" dirty="0" err="1" smtClean="0"/>
              <a:t>mit</a:t>
            </a:r>
            <a:r>
              <a:rPr lang="en-US" sz="1600" dirty="0" smtClean="0"/>
              <a:t> der </a:t>
            </a:r>
            <a:r>
              <a:rPr lang="en-US" sz="1600" dirty="0" err="1" smtClean="0"/>
              <a:t>Betreuung</a:t>
            </a:r>
            <a:r>
              <a:rPr lang="en-US" sz="1600" dirty="0" smtClean="0"/>
              <a:t> </a:t>
            </a:r>
            <a:r>
              <a:rPr lang="en-US" sz="1600" dirty="0" err="1" smtClean="0"/>
              <a:t>nach</a:t>
            </a:r>
            <a:r>
              <a:rPr lang="en-US" sz="1600" dirty="0" smtClean="0"/>
              <a:t> 2 </a:t>
            </a:r>
            <a:r>
              <a:rPr lang="en-US" sz="1600" dirty="0" err="1" smtClean="0"/>
              <a:t>Jahren</a:t>
            </a:r>
            <a:r>
              <a:rPr lang="en-US" sz="1600" dirty="0" smtClean="0"/>
              <a:t> (sat96)</a:t>
            </a:r>
          </a:p>
          <a:p>
            <a:r>
              <a:rPr lang="en-US" sz="1600" dirty="0" err="1" smtClean="0"/>
              <a:t>Kovariablen</a:t>
            </a:r>
            <a:r>
              <a:rPr lang="en-US" sz="1600" dirty="0" smtClean="0"/>
              <a:t>: Baseline-</a:t>
            </a:r>
            <a:r>
              <a:rPr lang="en-US" sz="1600" dirty="0" err="1" smtClean="0"/>
              <a:t>Zufriedenheit</a:t>
            </a:r>
            <a:r>
              <a:rPr lang="en-US" sz="1600" dirty="0" smtClean="0"/>
              <a:t> (sat94)</a:t>
            </a:r>
            <a:endParaRPr lang="en-US" sz="1600" dirty="0"/>
          </a:p>
          <a:p>
            <a:r>
              <a:rPr lang="en-US" sz="1600" dirty="0" err="1" smtClean="0"/>
              <a:t>Annahme</a:t>
            </a:r>
            <a:r>
              <a:rPr lang="en-US" sz="1600" dirty="0" smtClean="0"/>
              <a:t>: sat96 und sat94 </a:t>
            </a:r>
            <a:r>
              <a:rPr lang="en-US" sz="1600" dirty="0" err="1" smtClean="0"/>
              <a:t>sind</a:t>
            </a:r>
            <a:r>
              <a:rPr lang="en-US" sz="1600" dirty="0" smtClean="0"/>
              <a:t> </a:t>
            </a:r>
            <a:r>
              <a:rPr lang="en-US" sz="1600" dirty="0" err="1" smtClean="0"/>
              <a:t>normalverteilt</a:t>
            </a:r>
            <a:endParaRPr lang="de-DE" sz="1600" dirty="0"/>
          </a:p>
          <a:p>
            <a:pPr marL="57150" indent="0">
              <a:buNone/>
            </a:pPr>
            <a:endParaRPr lang="de-DE" sz="1600" dirty="0" smtClean="0">
              <a:sym typeface="Wingdings" panose="05000000000000000000" pitchFamily="2" charset="2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6F3F59-BA43-484E-9A14-E6272E4EE5DD}" type="datetime1">
              <a:rPr lang="de-DE" smtClean="0"/>
              <a:t>03.07.2017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32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1. Einleitung</a:t>
            </a:r>
            <a:br>
              <a:rPr lang="de-DE" sz="1600" dirty="0"/>
            </a:br>
            <a:r>
              <a:rPr lang="de-DE" sz="1600" dirty="0"/>
              <a:t>1.3 Anwendungsbeispiel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6ACD63-78B6-4478-AF45-E30061E0303A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09"/>
          <a:stretch/>
        </p:blipFill>
        <p:spPr bwMode="auto">
          <a:xfrm>
            <a:off x="288082" y="1953000"/>
            <a:ext cx="8567836" cy="29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71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 algn="ctr"/>
            <a:r>
              <a:rPr lang="de-DE" sz="3600" dirty="0"/>
              <a:t>2. Multiple </a:t>
            </a:r>
            <a:r>
              <a:rPr lang="de-DE" sz="3600" dirty="0" err="1"/>
              <a:t>Imputation</a:t>
            </a:r>
            <a:r>
              <a:rPr lang="de-DE" sz="3600" dirty="0"/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8308DD-3D80-4802-ABEE-325D5CF5A2A8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83E0A-5A6F-41C9-A426-92D127E2EEBA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12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de-DE" sz="1600" dirty="0"/>
              <a:t>2. Multiple </a:t>
            </a:r>
            <a:r>
              <a:rPr lang="de-DE" sz="1600" dirty="0" err="1"/>
              <a:t>Imputation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2.1 Prinzip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err="1" smtClean="0"/>
              <a:t>Schätzung</a:t>
            </a:r>
            <a:r>
              <a:rPr lang="en-US" sz="2000" dirty="0" smtClean="0"/>
              <a:t> </a:t>
            </a:r>
            <a:r>
              <a:rPr lang="en-US" sz="2000" dirty="0" err="1" smtClean="0"/>
              <a:t>eines</a:t>
            </a:r>
            <a:r>
              <a:rPr lang="en-US" sz="2000" dirty="0" smtClean="0"/>
              <a:t> </a:t>
            </a:r>
            <a:r>
              <a:rPr lang="en-US" sz="2000" dirty="0"/>
              <a:t>Sets </a:t>
            </a:r>
            <a:r>
              <a:rPr lang="en-US" sz="2000" dirty="0" err="1" smtClean="0"/>
              <a:t>plausibler</a:t>
            </a:r>
            <a:r>
              <a:rPr lang="en-US" sz="2000" dirty="0" smtClean="0"/>
              <a:t> </a:t>
            </a:r>
            <a:r>
              <a:rPr lang="en-US" sz="2000" dirty="0" err="1"/>
              <a:t>Werte</a:t>
            </a:r>
            <a:r>
              <a:rPr lang="en-US" sz="2000" dirty="0"/>
              <a:t> </a:t>
            </a:r>
            <a:r>
              <a:rPr lang="en-US" sz="2000" dirty="0" err="1"/>
              <a:t>für</a:t>
            </a:r>
            <a:r>
              <a:rPr lang="en-US" sz="2000" dirty="0"/>
              <a:t> die </a:t>
            </a:r>
            <a:r>
              <a:rPr lang="en-US" sz="2000" dirty="0" err="1"/>
              <a:t>fehlenden</a:t>
            </a:r>
            <a:r>
              <a:rPr lang="en-US" sz="2000" dirty="0"/>
              <a:t> </a:t>
            </a:r>
            <a:r>
              <a:rPr lang="en-US" sz="2000" dirty="0" err="1" smtClean="0"/>
              <a:t>Daten</a:t>
            </a:r>
            <a:r>
              <a:rPr lang="en-US" sz="2000" dirty="0" smtClean="0"/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      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 smtClean="0"/>
              <a:t>Nutzung</a:t>
            </a:r>
            <a:r>
              <a:rPr lang="en-US" sz="2000" dirty="0" smtClean="0"/>
              <a:t> der </a:t>
            </a:r>
            <a:r>
              <a:rPr lang="en-US" sz="2000" dirty="0" err="1" smtClean="0"/>
              <a:t>beobachteten</a:t>
            </a:r>
            <a:r>
              <a:rPr lang="en-US" sz="2000" dirty="0" smtClean="0"/>
              <a:t> </a:t>
            </a:r>
            <a:r>
              <a:rPr lang="en-US" sz="2000" dirty="0" err="1" smtClean="0"/>
              <a:t>Daten</a:t>
            </a: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err="1" smtClean="0"/>
              <a:t>Diese</a:t>
            </a:r>
            <a:r>
              <a:rPr lang="en-US" sz="2000" dirty="0" smtClean="0"/>
              <a:t> </a:t>
            </a:r>
            <a:r>
              <a:rPr lang="en-US" sz="2000" dirty="0" err="1" smtClean="0"/>
              <a:t>Schätzungen</a:t>
            </a:r>
            <a:r>
              <a:rPr lang="en-US" sz="2000" dirty="0" smtClean="0"/>
              <a:t> </a:t>
            </a:r>
            <a:r>
              <a:rPr lang="en-US" sz="2000" dirty="0" err="1" smtClean="0"/>
              <a:t>sind</a:t>
            </a:r>
            <a:r>
              <a:rPr lang="en-US" sz="2000" dirty="0" smtClean="0"/>
              <a:t> </a:t>
            </a:r>
            <a:r>
              <a:rPr lang="en-US" sz="2000" dirty="0" err="1" smtClean="0"/>
              <a:t>unsicher</a:t>
            </a:r>
            <a:r>
              <a:rPr lang="en-US" sz="2000" dirty="0" smtClean="0"/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ym typeface="Wingdings" panose="05000000000000000000" pitchFamily="2" charset="2"/>
              </a:rPr>
              <a:t>Einschluss</a:t>
            </a:r>
            <a:r>
              <a:rPr lang="en-US" sz="2000" dirty="0" smtClean="0">
                <a:sym typeface="Wingdings" panose="05000000000000000000" pitchFamily="2" charset="2"/>
              </a:rPr>
              <a:t> von </a:t>
            </a:r>
            <a:r>
              <a:rPr lang="en-US" sz="2000" dirty="0" err="1" smtClean="0">
                <a:sym typeface="Wingdings" panose="05000000000000000000" pitchFamily="2" charset="2"/>
              </a:rPr>
              <a:t>Zufallskomponenten</a:t>
            </a:r>
            <a:r>
              <a:rPr lang="en-US" sz="2000" dirty="0" smtClean="0">
                <a:sym typeface="Wingdings" panose="05000000000000000000" pitchFamily="2" charset="2"/>
              </a:rPr>
              <a:t> in die </a:t>
            </a:r>
            <a:r>
              <a:rPr lang="en-US" sz="2000" dirty="0" err="1" smtClean="0">
                <a:sym typeface="Wingdings" panose="05000000000000000000" pitchFamily="2" charset="2"/>
              </a:rPr>
              <a:t>Schätzung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000" dirty="0" smtClean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de-DE" sz="2000" dirty="0" smtClean="0"/>
              <a:t>Das </a:t>
            </a:r>
            <a:r>
              <a:rPr lang="de-DE" sz="2000" dirty="0" err="1" smtClean="0"/>
              <a:t>Imputationsmodell</a:t>
            </a:r>
            <a:r>
              <a:rPr lang="de-DE" sz="2000" dirty="0" smtClean="0"/>
              <a:t> sollte</a:t>
            </a:r>
            <a:endParaRPr lang="de-DE" sz="2000" dirty="0"/>
          </a:p>
          <a:p>
            <a:pPr lvl="1">
              <a:spcAft>
                <a:spcPts val="600"/>
              </a:spcAft>
            </a:pPr>
            <a:r>
              <a:rPr lang="en-US" sz="1800" dirty="0" smtClean="0"/>
              <a:t>Dem </a:t>
            </a:r>
            <a:r>
              <a:rPr lang="en-US" sz="1800" dirty="0" err="1" smtClean="0"/>
              <a:t>Prozess</a:t>
            </a:r>
            <a:r>
              <a:rPr lang="en-US" sz="1800" dirty="0" smtClean="0"/>
              <a:t>, der die </a:t>
            </a:r>
            <a:r>
              <a:rPr lang="en-US" sz="1800" dirty="0" err="1" smtClean="0"/>
              <a:t>fehlenden</a:t>
            </a:r>
            <a:r>
              <a:rPr lang="en-US" sz="1800" dirty="0" smtClean="0"/>
              <a:t> </a:t>
            </a:r>
            <a:r>
              <a:rPr lang="en-US" sz="1800" dirty="0" err="1" smtClean="0"/>
              <a:t>Werte</a:t>
            </a:r>
            <a:r>
              <a:rPr lang="en-US" sz="1800" dirty="0" smtClean="0"/>
              <a:t> </a:t>
            </a:r>
            <a:r>
              <a:rPr lang="en-US" sz="1800" dirty="0" err="1" smtClean="0"/>
              <a:t>generierte</a:t>
            </a:r>
            <a:r>
              <a:rPr lang="en-US" sz="1800" dirty="0" smtClean="0"/>
              <a:t>, </a:t>
            </a:r>
            <a:r>
              <a:rPr lang="en-US" sz="1800" dirty="0" err="1" smtClean="0"/>
              <a:t>Rechnung</a:t>
            </a:r>
            <a:r>
              <a:rPr lang="en-US" sz="1800" dirty="0" smtClean="0"/>
              <a:t> </a:t>
            </a:r>
            <a:r>
              <a:rPr lang="en-US" sz="1800" dirty="0" err="1" smtClean="0"/>
              <a:t>tragen</a:t>
            </a:r>
            <a:r>
              <a:rPr lang="en-US" sz="1800" dirty="0" smtClean="0"/>
              <a:t> 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Die </a:t>
            </a:r>
            <a:r>
              <a:rPr lang="en-US" sz="1800" dirty="0" err="1" smtClean="0"/>
              <a:t>Zusammenhänge</a:t>
            </a:r>
            <a:r>
              <a:rPr lang="en-US" sz="1800" dirty="0" smtClean="0"/>
              <a:t> in den </a:t>
            </a:r>
            <a:r>
              <a:rPr lang="en-US" sz="1800" dirty="0" err="1" smtClean="0"/>
              <a:t>Daten</a:t>
            </a:r>
            <a:r>
              <a:rPr lang="en-US" sz="1800" dirty="0" smtClean="0"/>
              <a:t> </a:t>
            </a:r>
            <a:r>
              <a:rPr lang="en-US" sz="1800" dirty="0" err="1" smtClean="0"/>
              <a:t>erhalten</a:t>
            </a:r>
            <a:endParaRPr lang="en-US" sz="1800" dirty="0" smtClean="0"/>
          </a:p>
          <a:p>
            <a:pPr lvl="1">
              <a:spcAft>
                <a:spcPts val="600"/>
              </a:spcAft>
            </a:pPr>
            <a:r>
              <a:rPr lang="en-US" sz="1800" dirty="0" smtClean="0"/>
              <a:t>Die </a:t>
            </a:r>
            <a:r>
              <a:rPr lang="en-US" sz="1800" dirty="0" err="1" smtClean="0"/>
              <a:t>Unsicherheit</a:t>
            </a:r>
            <a:r>
              <a:rPr lang="en-US" sz="1800" dirty="0" smtClean="0"/>
              <a:t> </a:t>
            </a:r>
            <a:r>
              <a:rPr lang="en-US" sz="1800" dirty="0" err="1" smtClean="0"/>
              <a:t>über</a:t>
            </a:r>
            <a:r>
              <a:rPr lang="en-US" sz="1800" dirty="0" smtClean="0"/>
              <a:t> </a:t>
            </a:r>
            <a:r>
              <a:rPr lang="en-US" sz="1800" dirty="0" err="1" smtClean="0"/>
              <a:t>diese</a:t>
            </a:r>
            <a:r>
              <a:rPr lang="en-US" sz="1800" dirty="0" smtClean="0"/>
              <a:t> </a:t>
            </a:r>
            <a:r>
              <a:rPr lang="en-US" sz="1800" dirty="0" err="1" smtClean="0"/>
              <a:t>Zusammenhänge</a:t>
            </a:r>
            <a:r>
              <a:rPr lang="en-US" sz="1800" dirty="0" smtClean="0"/>
              <a:t> </a:t>
            </a:r>
            <a:r>
              <a:rPr lang="en-US" sz="1800" dirty="0" err="1" smtClean="0"/>
              <a:t>erhalten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D11DB7-2473-4967-9CF0-005033E6BC27}" type="datetime1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Multiple Imputation by Chained Equations (MICE)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54A1-5688-477F-B638-01B1AE31D87C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79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2903</Words>
  <Application>Microsoft Office PowerPoint</Application>
  <PresentationFormat>Bildschirmpräsentation (4:3)</PresentationFormat>
  <Paragraphs>568</Paragraphs>
  <Slides>54</Slides>
  <Notes>1</Notes>
  <HiddenSlides>13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56" baseType="lpstr">
      <vt:lpstr>Benutzerdefiniertes Design</vt:lpstr>
      <vt:lpstr>Image</vt:lpstr>
      <vt:lpstr>Fehlende Daten:  Multiple Imputation by Chained Equations   04. Juli 2017</vt:lpstr>
      <vt:lpstr>Inhalt</vt:lpstr>
      <vt:lpstr>1. Einleitung</vt:lpstr>
      <vt:lpstr>1. Einleitung 1.1 Problematik fehlender Daten </vt:lpstr>
      <vt:lpstr>1. Einleitung 1.2 Fehlenden Werten zugrunde       liegende Mechanismen </vt:lpstr>
      <vt:lpstr>1. Einleitung 1.3 Anwendungsbeispiel </vt:lpstr>
      <vt:lpstr>1. Einleitung 1.3 Anwendungsbeispiel </vt:lpstr>
      <vt:lpstr>2. Multiple Imputation </vt:lpstr>
      <vt:lpstr>2. Multiple Imputation  2.1 Prinzip</vt:lpstr>
      <vt:lpstr>2. Multiple Imputation  2.2 Drei Schritte</vt:lpstr>
      <vt:lpstr>2. Multiple Imputation  2.2 Drei Schritte</vt:lpstr>
      <vt:lpstr>2. Multiple Imputation  2.2 Drei Schritte</vt:lpstr>
      <vt:lpstr>2. Multiple Imputation  2.2 Drei Schritte</vt:lpstr>
      <vt:lpstr>2. Multiple Imputation  2.3 Rubins Regeln</vt:lpstr>
      <vt:lpstr>2. Multiple Imputation  2.3 Rubins Regeln</vt:lpstr>
      <vt:lpstr>2. Multiple Imputation  2.3 Rubins Regeln</vt:lpstr>
      <vt:lpstr>3. Multiple Imputation by Chained Equations (MICE) </vt:lpstr>
      <vt:lpstr>3. MICE 3.1 Prinzip</vt:lpstr>
      <vt:lpstr>3. MICE 3.1 Prinzip 3.1.1 Variablentypen</vt:lpstr>
      <vt:lpstr>3. MICE 3.1 Prinzip 3.1.2 MICE Prozess</vt:lpstr>
      <vt:lpstr>3. MICE 3.1 Prinzip 3.1.2 MICE Prozess</vt:lpstr>
      <vt:lpstr>3. MICE 3.1 Prinzip 3.1.2 MICE Prozess</vt:lpstr>
      <vt:lpstr>3. MICE 3.1 Prinzip 3.1.2 MICE Prozess</vt:lpstr>
      <vt:lpstr>3. MICE 3.1 Prinzip 3.1.2 MICE Prozess</vt:lpstr>
      <vt:lpstr>3. MICE 3.2 Spezifikation des         Imputationsmodells 3.2.1 Variablenselektion</vt:lpstr>
      <vt:lpstr>3. MICE 3.2 Spezifikation des         Imputationsmodells 3.2.1 Variablenselektion</vt:lpstr>
      <vt:lpstr>3. MICE 3.2 Spezifikation des         Imputationsmodells 3.2.1 Variablenselektion</vt:lpstr>
      <vt:lpstr>3. MICE 3.2 Spezifikation des         Imputationsmodells 3.2.1 Variablenselektion</vt:lpstr>
      <vt:lpstr>3. MICE 3.2 Spezifikation des        Imputationsmodells 3.2.2 Modellform</vt:lpstr>
      <vt:lpstr>3. MICE 3.2 Spezifikation des        Imputationsmodells 3.2.2 Modellform</vt:lpstr>
      <vt:lpstr>3. MICE 3.2 Spezifikation des        Imputationsmodells 3.2.2 Modellform</vt:lpstr>
      <vt:lpstr>3. MICE 3.2 Spezifikation des        Imputationsmodells 3.2.2 Modellform</vt:lpstr>
      <vt:lpstr>3. MICE 3.3 Anzahl Imputationen</vt:lpstr>
      <vt:lpstr>3. MICE 3.4 Datenanalyse</vt:lpstr>
      <vt:lpstr>3. MICE 3.4 Datenanalyse</vt:lpstr>
      <vt:lpstr>3. MICE 3.4 Datenanalyse</vt:lpstr>
      <vt:lpstr>3. MICE 3.4 Datenanalyse</vt:lpstr>
      <vt:lpstr>3. MICE 3.4 Datenanalyse</vt:lpstr>
      <vt:lpstr>4. Limitationen und Fallstricke in MICE</vt:lpstr>
      <vt:lpstr>4. Limitationen und Fallstricke in      MICE</vt:lpstr>
      <vt:lpstr>4. Limitationen und Fallstricke in      MICE</vt:lpstr>
      <vt:lpstr>4. Limitationen und Fallstricke in MICE</vt:lpstr>
      <vt:lpstr>4. Limitationen und Fallstricke in      MICE</vt:lpstr>
      <vt:lpstr>4. Limitationen und Fallstricke in      MICE</vt:lpstr>
      <vt:lpstr>5. MICE in R</vt:lpstr>
      <vt:lpstr>5. MICE in R</vt:lpstr>
      <vt:lpstr>5. MICE in R</vt:lpstr>
      <vt:lpstr>5. MICE in R</vt:lpstr>
      <vt:lpstr>5. MICE in R</vt:lpstr>
      <vt:lpstr>5. MICE in R</vt:lpstr>
      <vt:lpstr>5. MICE in R</vt:lpstr>
      <vt:lpstr>6. Zusammenfassung</vt:lpstr>
      <vt:lpstr>6. Zusammenfassung</vt:lpstr>
      <vt:lpstr>4. References</vt:lpstr>
    </vt:vector>
  </TitlesOfParts>
  <Company>LMU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Grafiklabor</dc:creator>
  <cp:lastModifiedBy>Anna</cp:lastModifiedBy>
  <cp:revision>748</cp:revision>
  <dcterms:created xsi:type="dcterms:W3CDTF">2010-02-02T15:57:53Z</dcterms:created>
  <dcterms:modified xsi:type="dcterms:W3CDTF">2017-07-03T20:59:15Z</dcterms:modified>
</cp:coreProperties>
</file>